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70" r:id="rId9"/>
    <p:sldId id="271" r:id="rId10"/>
    <p:sldId id="263" r:id="rId11"/>
    <p:sldId id="264" r:id="rId12"/>
    <p:sldId id="265" r:id="rId13"/>
    <p:sldId id="272" r:id="rId14"/>
    <p:sldId id="285" r:id="rId15"/>
    <p:sldId id="284" r:id="rId16"/>
    <p:sldId id="275" r:id="rId17"/>
    <p:sldId id="276" r:id="rId18"/>
    <p:sldId id="308" r:id="rId19"/>
    <p:sldId id="309" r:id="rId20"/>
    <p:sldId id="310" r:id="rId21"/>
    <p:sldId id="311" r:id="rId22"/>
    <p:sldId id="278" r:id="rId23"/>
    <p:sldId id="312" r:id="rId24"/>
    <p:sldId id="313" r:id="rId25"/>
    <p:sldId id="322" r:id="rId26"/>
    <p:sldId id="273" r:id="rId27"/>
    <p:sldId id="274" r:id="rId28"/>
    <p:sldId id="266" r:id="rId29"/>
    <p:sldId id="267" r:id="rId30"/>
    <p:sldId id="268" r:id="rId31"/>
    <p:sldId id="269" r:id="rId32"/>
    <p:sldId id="321" r:id="rId33"/>
  </p:sldIdLst>
  <p:sldSz cx="12192000" cy="6858000"/>
  <p:notesSz cx="6858000" cy="99472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5" d="100"/>
          <a:sy n="75" d="100"/>
        </p:scale>
        <p:origin x="874" y="43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E4FC6F1-2371-4AC5-A7D7-72ADB7FE884F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69F38CF-C840-4178-A388-B55DF9D277CB}">
      <dgm:prSet phldrT="[Текст]"/>
      <dgm:spPr/>
      <dgm:t>
        <a:bodyPr/>
        <a:lstStyle/>
        <a:p>
          <a:r>
            <a:rPr lang="ru-RU" dirty="0"/>
            <a:t>Понятия-индикаторы</a:t>
          </a:r>
        </a:p>
      </dgm:t>
    </dgm:pt>
    <dgm:pt modelId="{EDE481FA-321B-47B8-A421-124ADFE57290}" type="parTrans" cxnId="{E6E80D21-81C0-40C7-8923-57D97CFB5234}">
      <dgm:prSet/>
      <dgm:spPr/>
      <dgm:t>
        <a:bodyPr/>
        <a:lstStyle/>
        <a:p>
          <a:endParaRPr lang="ru-RU"/>
        </a:p>
      </dgm:t>
    </dgm:pt>
    <dgm:pt modelId="{65AAF6A3-E1E0-4FF4-A18B-F1ECCECC9DF6}" type="sibTrans" cxnId="{E6E80D21-81C0-40C7-8923-57D97CFB5234}">
      <dgm:prSet/>
      <dgm:spPr/>
      <dgm:t>
        <a:bodyPr/>
        <a:lstStyle/>
        <a:p>
          <a:endParaRPr lang="ru-RU"/>
        </a:p>
      </dgm:t>
    </dgm:pt>
    <dgm:pt modelId="{00C8FAE0-C6BE-43A3-AB52-7CC82E61560B}">
      <dgm:prSet phldrT="[Текст]"/>
      <dgm:spPr/>
      <dgm:t>
        <a:bodyPr/>
        <a:lstStyle/>
        <a:p>
          <a:r>
            <a:rPr lang="ru-RU" dirty="0"/>
            <a:t>структурные</a:t>
          </a:r>
        </a:p>
      </dgm:t>
    </dgm:pt>
    <dgm:pt modelId="{241A1C50-ADAF-4D0B-9FDC-277958CB3B56}" type="parTrans" cxnId="{5CE29D0E-9DCC-4F60-A74B-F44664DDD615}">
      <dgm:prSet/>
      <dgm:spPr/>
      <dgm:t>
        <a:bodyPr/>
        <a:lstStyle/>
        <a:p>
          <a:endParaRPr lang="ru-RU"/>
        </a:p>
      </dgm:t>
    </dgm:pt>
    <dgm:pt modelId="{A7275534-7EB3-432A-9969-A91863DF7109}" type="sibTrans" cxnId="{5CE29D0E-9DCC-4F60-A74B-F44664DDD615}">
      <dgm:prSet/>
      <dgm:spPr/>
      <dgm:t>
        <a:bodyPr/>
        <a:lstStyle/>
        <a:p>
          <a:endParaRPr lang="ru-RU"/>
        </a:p>
      </dgm:t>
    </dgm:pt>
    <dgm:pt modelId="{A80C09F7-AEF7-4CBC-A048-691F6DCA9314}">
      <dgm:prSet phldrT="[Текст]"/>
      <dgm:spPr/>
      <dgm:t>
        <a:bodyPr/>
        <a:lstStyle/>
        <a:p>
          <a:r>
            <a:rPr lang="ru-RU" dirty="0"/>
            <a:t>факторные</a:t>
          </a:r>
        </a:p>
      </dgm:t>
    </dgm:pt>
    <dgm:pt modelId="{39116E1E-8130-453F-BDFB-1DD0CFEF3889}" type="parTrans" cxnId="{1D55937B-A332-451A-9662-45747E329E06}">
      <dgm:prSet/>
      <dgm:spPr/>
      <dgm:t>
        <a:bodyPr/>
        <a:lstStyle/>
        <a:p>
          <a:endParaRPr lang="ru-RU"/>
        </a:p>
      </dgm:t>
    </dgm:pt>
    <dgm:pt modelId="{0BECD290-BD83-4550-A88D-E8A6359ACF0F}" type="sibTrans" cxnId="{1D55937B-A332-451A-9662-45747E329E06}">
      <dgm:prSet/>
      <dgm:spPr/>
      <dgm:t>
        <a:bodyPr/>
        <a:lstStyle/>
        <a:p>
          <a:endParaRPr lang="ru-RU"/>
        </a:p>
      </dgm:t>
    </dgm:pt>
    <dgm:pt modelId="{6B5F3EC3-FF6F-4753-A027-44A3CFD40FBD}" type="pres">
      <dgm:prSet presAssocID="{CE4FC6F1-2371-4AC5-A7D7-72ADB7FE884F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6F400C53-92BA-4490-84B5-7566670C229B}" type="pres">
      <dgm:prSet presAssocID="{869F38CF-C840-4178-A388-B55DF9D277CB}" presName="hierRoot1" presStyleCnt="0"/>
      <dgm:spPr/>
    </dgm:pt>
    <dgm:pt modelId="{19C43CD9-FB32-4489-92E8-519EE8F0B09F}" type="pres">
      <dgm:prSet presAssocID="{869F38CF-C840-4178-A388-B55DF9D277CB}" presName="composite" presStyleCnt="0"/>
      <dgm:spPr/>
    </dgm:pt>
    <dgm:pt modelId="{66849D10-D3B3-4A69-A2C6-C54E60FCDD32}" type="pres">
      <dgm:prSet presAssocID="{869F38CF-C840-4178-A388-B55DF9D277CB}" presName="background" presStyleLbl="node0" presStyleIdx="0" presStyleCnt="1"/>
      <dgm:spPr/>
    </dgm:pt>
    <dgm:pt modelId="{FC2A8C58-DF1B-4C64-B02B-A7DAC40B3427}" type="pres">
      <dgm:prSet presAssocID="{869F38CF-C840-4178-A388-B55DF9D277CB}" presName="text" presStyleLbl="fgAcc0" presStyleIdx="0" presStyleCnt="1">
        <dgm:presLayoutVars>
          <dgm:chPref val="3"/>
        </dgm:presLayoutVars>
      </dgm:prSet>
      <dgm:spPr/>
    </dgm:pt>
    <dgm:pt modelId="{3918F7DD-DCD0-48DF-813A-996A269439E4}" type="pres">
      <dgm:prSet presAssocID="{869F38CF-C840-4178-A388-B55DF9D277CB}" presName="hierChild2" presStyleCnt="0"/>
      <dgm:spPr/>
    </dgm:pt>
    <dgm:pt modelId="{41311560-FEEA-47B8-B2C4-AF4AA89CE108}" type="pres">
      <dgm:prSet presAssocID="{241A1C50-ADAF-4D0B-9FDC-277958CB3B56}" presName="Name10" presStyleLbl="parChTrans1D2" presStyleIdx="0" presStyleCnt="2"/>
      <dgm:spPr/>
    </dgm:pt>
    <dgm:pt modelId="{30389500-97B8-45D1-9170-AC443581C57A}" type="pres">
      <dgm:prSet presAssocID="{00C8FAE0-C6BE-43A3-AB52-7CC82E61560B}" presName="hierRoot2" presStyleCnt="0"/>
      <dgm:spPr/>
    </dgm:pt>
    <dgm:pt modelId="{6489F286-5C3C-44D1-B6C2-4F35DB864ACD}" type="pres">
      <dgm:prSet presAssocID="{00C8FAE0-C6BE-43A3-AB52-7CC82E61560B}" presName="composite2" presStyleCnt="0"/>
      <dgm:spPr/>
    </dgm:pt>
    <dgm:pt modelId="{AAE9BDA5-AD2E-4D31-8A50-114F20083943}" type="pres">
      <dgm:prSet presAssocID="{00C8FAE0-C6BE-43A3-AB52-7CC82E61560B}" presName="background2" presStyleLbl="node2" presStyleIdx="0" presStyleCnt="2"/>
      <dgm:spPr/>
    </dgm:pt>
    <dgm:pt modelId="{8453E7FE-3F34-4544-BB0F-61A6D325F38B}" type="pres">
      <dgm:prSet presAssocID="{00C8FAE0-C6BE-43A3-AB52-7CC82E61560B}" presName="text2" presStyleLbl="fgAcc2" presStyleIdx="0" presStyleCnt="2">
        <dgm:presLayoutVars>
          <dgm:chPref val="3"/>
        </dgm:presLayoutVars>
      </dgm:prSet>
      <dgm:spPr/>
    </dgm:pt>
    <dgm:pt modelId="{500474FA-1865-4A19-B3A4-A006D247719B}" type="pres">
      <dgm:prSet presAssocID="{00C8FAE0-C6BE-43A3-AB52-7CC82E61560B}" presName="hierChild3" presStyleCnt="0"/>
      <dgm:spPr/>
    </dgm:pt>
    <dgm:pt modelId="{9FF1E1EC-5CCF-44D7-BF09-0B590FF32B35}" type="pres">
      <dgm:prSet presAssocID="{39116E1E-8130-453F-BDFB-1DD0CFEF3889}" presName="Name10" presStyleLbl="parChTrans1D2" presStyleIdx="1" presStyleCnt="2"/>
      <dgm:spPr/>
    </dgm:pt>
    <dgm:pt modelId="{103B8C15-C504-4475-A982-15BD1C57AB45}" type="pres">
      <dgm:prSet presAssocID="{A80C09F7-AEF7-4CBC-A048-691F6DCA9314}" presName="hierRoot2" presStyleCnt="0"/>
      <dgm:spPr/>
    </dgm:pt>
    <dgm:pt modelId="{D1AA67E1-CCAD-453C-AB38-80A222D58C2A}" type="pres">
      <dgm:prSet presAssocID="{A80C09F7-AEF7-4CBC-A048-691F6DCA9314}" presName="composite2" presStyleCnt="0"/>
      <dgm:spPr/>
    </dgm:pt>
    <dgm:pt modelId="{4CE352EB-B78B-40A8-B5E8-9745ECE9F270}" type="pres">
      <dgm:prSet presAssocID="{A80C09F7-AEF7-4CBC-A048-691F6DCA9314}" presName="background2" presStyleLbl="node2" presStyleIdx="1" presStyleCnt="2"/>
      <dgm:spPr/>
    </dgm:pt>
    <dgm:pt modelId="{868A8FA3-6215-4089-A830-FF4BDAF5962C}" type="pres">
      <dgm:prSet presAssocID="{A80C09F7-AEF7-4CBC-A048-691F6DCA9314}" presName="text2" presStyleLbl="fgAcc2" presStyleIdx="1" presStyleCnt="2">
        <dgm:presLayoutVars>
          <dgm:chPref val="3"/>
        </dgm:presLayoutVars>
      </dgm:prSet>
      <dgm:spPr/>
    </dgm:pt>
    <dgm:pt modelId="{5E850CF2-6B04-419C-809F-C16A55B89CA1}" type="pres">
      <dgm:prSet presAssocID="{A80C09F7-AEF7-4CBC-A048-691F6DCA9314}" presName="hierChild3" presStyleCnt="0"/>
      <dgm:spPr/>
    </dgm:pt>
  </dgm:ptLst>
  <dgm:cxnLst>
    <dgm:cxn modelId="{764D540A-FFFC-4630-B005-6F95A657E047}" type="presOf" srcId="{A80C09F7-AEF7-4CBC-A048-691F6DCA9314}" destId="{868A8FA3-6215-4089-A830-FF4BDAF5962C}" srcOrd="0" destOrd="0" presId="urn:microsoft.com/office/officeart/2005/8/layout/hierarchy1"/>
    <dgm:cxn modelId="{5CE29D0E-9DCC-4F60-A74B-F44664DDD615}" srcId="{869F38CF-C840-4178-A388-B55DF9D277CB}" destId="{00C8FAE0-C6BE-43A3-AB52-7CC82E61560B}" srcOrd="0" destOrd="0" parTransId="{241A1C50-ADAF-4D0B-9FDC-277958CB3B56}" sibTransId="{A7275534-7EB3-432A-9969-A91863DF7109}"/>
    <dgm:cxn modelId="{E6E80D21-81C0-40C7-8923-57D97CFB5234}" srcId="{CE4FC6F1-2371-4AC5-A7D7-72ADB7FE884F}" destId="{869F38CF-C840-4178-A388-B55DF9D277CB}" srcOrd="0" destOrd="0" parTransId="{EDE481FA-321B-47B8-A421-124ADFE57290}" sibTransId="{65AAF6A3-E1E0-4FF4-A18B-F1ECCECC9DF6}"/>
    <dgm:cxn modelId="{2ED0FD4A-12EB-479A-802C-D4CCB3AF05B5}" type="presOf" srcId="{00C8FAE0-C6BE-43A3-AB52-7CC82E61560B}" destId="{8453E7FE-3F34-4544-BB0F-61A6D325F38B}" srcOrd="0" destOrd="0" presId="urn:microsoft.com/office/officeart/2005/8/layout/hierarchy1"/>
    <dgm:cxn modelId="{1D55937B-A332-451A-9662-45747E329E06}" srcId="{869F38CF-C840-4178-A388-B55DF9D277CB}" destId="{A80C09F7-AEF7-4CBC-A048-691F6DCA9314}" srcOrd="1" destOrd="0" parTransId="{39116E1E-8130-453F-BDFB-1DD0CFEF3889}" sibTransId="{0BECD290-BD83-4550-A88D-E8A6359ACF0F}"/>
    <dgm:cxn modelId="{C65FD4AE-930D-4680-B7AC-E49803D879E8}" type="presOf" srcId="{39116E1E-8130-453F-BDFB-1DD0CFEF3889}" destId="{9FF1E1EC-5CCF-44D7-BF09-0B590FF32B35}" srcOrd="0" destOrd="0" presId="urn:microsoft.com/office/officeart/2005/8/layout/hierarchy1"/>
    <dgm:cxn modelId="{B2FD56DB-311C-4672-B77D-61C16A8A3A46}" type="presOf" srcId="{869F38CF-C840-4178-A388-B55DF9D277CB}" destId="{FC2A8C58-DF1B-4C64-B02B-A7DAC40B3427}" srcOrd="0" destOrd="0" presId="urn:microsoft.com/office/officeart/2005/8/layout/hierarchy1"/>
    <dgm:cxn modelId="{2DF2B8DB-521E-4519-91B5-9C817206A546}" type="presOf" srcId="{CE4FC6F1-2371-4AC5-A7D7-72ADB7FE884F}" destId="{6B5F3EC3-FF6F-4753-A027-44A3CFD40FBD}" srcOrd="0" destOrd="0" presId="urn:microsoft.com/office/officeart/2005/8/layout/hierarchy1"/>
    <dgm:cxn modelId="{62E4C3DF-6D9D-4E6D-BA10-07A587BAC0A7}" type="presOf" srcId="{241A1C50-ADAF-4D0B-9FDC-277958CB3B56}" destId="{41311560-FEEA-47B8-B2C4-AF4AA89CE108}" srcOrd="0" destOrd="0" presId="urn:microsoft.com/office/officeart/2005/8/layout/hierarchy1"/>
    <dgm:cxn modelId="{80A9E404-63BE-4900-A58B-86A67CEF27A5}" type="presParOf" srcId="{6B5F3EC3-FF6F-4753-A027-44A3CFD40FBD}" destId="{6F400C53-92BA-4490-84B5-7566670C229B}" srcOrd="0" destOrd="0" presId="urn:microsoft.com/office/officeart/2005/8/layout/hierarchy1"/>
    <dgm:cxn modelId="{8FD50290-92AB-4EC0-B59A-E21008E5C82A}" type="presParOf" srcId="{6F400C53-92BA-4490-84B5-7566670C229B}" destId="{19C43CD9-FB32-4489-92E8-519EE8F0B09F}" srcOrd="0" destOrd="0" presId="urn:microsoft.com/office/officeart/2005/8/layout/hierarchy1"/>
    <dgm:cxn modelId="{8EB62334-4EB0-4A65-BBED-047CCCD907B9}" type="presParOf" srcId="{19C43CD9-FB32-4489-92E8-519EE8F0B09F}" destId="{66849D10-D3B3-4A69-A2C6-C54E60FCDD32}" srcOrd="0" destOrd="0" presId="urn:microsoft.com/office/officeart/2005/8/layout/hierarchy1"/>
    <dgm:cxn modelId="{1A691272-5D77-4651-BEC9-24697AD03F11}" type="presParOf" srcId="{19C43CD9-FB32-4489-92E8-519EE8F0B09F}" destId="{FC2A8C58-DF1B-4C64-B02B-A7DAC40B3427}" srcOrd="1" destOrd="0" presId="urn:microsoft.com/office/officeart/2005/8/layout/hierarchy1"/>
    <dgm:cxn modelId="{0D00325C-832E-4630-A011-24324DD6AF81}" type="presParOf" srcId="{6F400C53-92BA-4490-84B5-7566670C229B}" destId="{3918F7DD-DCD0-48DF-813A-996A269439E4}" srcOrd="1" destOrd="0" presId="urn:microsoft.com/office/officeart/2005/8/layout/hierarchy1"/>
    <dgm:cxn modelId="{3C15600F-DFEE-44B9-A7FA-0202F0FAB71E}" type="presParOf" srcId="{3918F7DD-DCD0-48DF-813A-996A269439E4}" destId="{41311560-FEEA-47B8-B2C4-AF4AA89CE108}" srcOrd="0" destOrd="0" presId="urn:microsoft.com/office/officeart/2005/8/layout/hierarchy1"/>
    <dgm:cxn modelId="{44AA2CDD-DD11-4719-BB1D-C7D1F313A543}" type="presParOf" srcId="{3918F7DD-DCD0-48DF-813A-996A269439E4}" destId="{30389500-97B8-45D1-9170-AC443581C57A}" srcOrd="1" destOrd="0" presId="urn:microsoft.com/office/officeart/2005/8/layout/hierarchy1"/>
    <dgm:cxn modelId="{4262B59D-CAFE-45BE-B53F-B109D75FEE97}" type="presParOf" srcId="{30389500-97B8-45D1-9170-AC443581C57A}" destId="{6489F286-5C3C-44D1-B6C2-4F35DB864ACD}" srcOrd="0" destOrd="0" presId="urn:microsoft.com/office/officeart/2005/8/layout/hierarchy1"/>
    <dgm:cxn modelId="{ACEC562C-DFBB-4E90-9386-11FAADB41B3A}" type="presParOf" srcId="{6489F286-5C3C-44D1-B6C2-4F35DB864ACD}" destId="{AAE9BDA5-AD2E-4D31-8A50-114F20083943}" srcOrd="0" destOrd="0" presId="urn:microsoft.com/office/officeart/2005/8/layout/hierarchy1"/>
    <dgm:cxn modelId="{7E86D03C-3A80-4C31-A4BA-1C3F658E48F9}" type="presParOf" srcId="{6489F286-5C3C-44D1-B6C2-4F35DB864ACD}" destId="{8453E7FE-3F34-4544-BB0F-61A6D325F38B}" srcOrd="1" destOrd="0" presId="urn:microsoft.com/office/officeart/2005/8/layout/hierarchy1"/>
    <dgm:cxn modelId="{0F93573F-A2EE-45BC-B524-4EEEA0444A5A}" type="presParOf" srcId="{30389500-97B8-45D1-9170-AC443581C57A}" destId="{500474FA-1865-4A19-B3A4-A006D247719B}" srcOrd="1" destOrd="0" presId="urn:microsoft.com/office/officeart/2005/8/layout/hierarchy1"/>
    <dgm:cxn modelId="{969617AE-6C36-439E-9A2F-B34F98249BFF}" type="presParOf" srcId="{3918F7DD-DCD0-48DF-813A-996A269439E4}" destId="{9FF1E1EC-5CCF-44D7-BF09-0B590FF32B35}" srcOrd="2" destOrd="0" presId="urn:microsoft.com/office/officeart/2005/8/layout/hierarchy1"/>
    <dgm:cxn modelId="{DDC69A96-8035-40A6-8FDB-B6D12CB8006B}" type="presParOf" srcId="{3918F7DD-DCD0-48DF-813A-996A269439E4}" destId="{103B8C15-C504-4475-A982-15BD1C57AB45}" srcOrd="3" destOrd="0" presId="urn:microsoft.com/office/officeart/2005/8/layout/hierarchy1"/>
    <dgm:cxn modelId="{1681612F-800B-4AE8-AA3D-8C72C3886F10}" type="presParOf" srcId="{103B8C15-C504-4475-A982-15BD1C57AB45}" destId="{D1AA67E1-CCAD-453C-AB38-80A222D58C2A}" srcOrd="0" destOrd="0" presId="urn:microsoft.com/office/officeart/2005/8/layout/hierarchy1"/>
    <dgm:cxn modelId="{741A1B00-E42A-4636-BF71-3882EFB437E3}" type="presParOf" srcId="{D1AA67E1-CCAD-453C-AB38-80A222D58C2A}" destId="{4CE352EB-B78B-40A8-B5E8-9745ECE9F270}" srcOrd="0" destOrd="0" presId="urn:microsoft.com/office/officeart/2005/8/layout/hierarchy1"/>
    <dgm:cxn modelId="{FEF3A1E7-B8B8-4C51-98E1-ADC43ED4C5F2}" type="presParOf" srcId="{D1AA67E1-CCAD-453C-AB38-80A222D58C2A}" destId="{868A8FA3-6215-4089-A830-FF4BDAF5962C}" srcOrd="1" destOrd="0" presId="urn:microsoft.com/office/officeart/2005/8/layout/hierarchy1"/>
    <dgm:cxn modelId="{ACCDBB5E-A378-48F6-9FF0-7D697DCFE66F}" type="presParOf" srcId="{103B8C15-C504-4475-A982-15BD1C57AB45}" destId="{5E850CF2-6B04-419C-809F-C16A55B89CA1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FF1E1EC-5CCF-44D7-BF09-0B590FF32B35}">
      <dsp:nvSpPr>
        <dsp:cNvPr id="0" name=""/>
        <dsp:cNvSpPr/>
      </dsp:nvSpPr>
      <dsp:spPr>
        <a:xfrm>
          <a:off x="4047764" y="1060640"/>
          <a:ext cx="1019648" cy="48526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30690"/>
              </a:lnTo>
              <a:lnTo>
                <a:pt x="1019648" y="330690"/>
              </a:lnTo>
              <a:lnTo>
                <a:pt x="1019648" y="485260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1311560-FEEA-47B8-B2C4-AF4AA89CE108}">
      <dsp:nvSpPr>
        <dsp:cNvPr id="0" name=""/>
        <dsp:cNvSpPr/>
      </dsp:nvSpPr>
      <dsp:spPr>
        <a:xfrm>
          <a:off x="3028115" y="1060640"/>
          <a:ext cx="1019648" cy="485260"/>
        </a:xfrm>
        <a:custGeom>
          <a:avLst/>
          <a:gdLst/>
          <a:ahLst/>
          <a:cxnLst/>
          <a:rect l="0" t="0" r="0" b="0"/>
          <a:pathLst>
            <a:path>
              <a:moveTo>
                <a:pt x="1019648" y="0"/>
              </a:moveTo>
              <a:lnTo>
                <a:pt x="1019648" y="330690"/>
              </a:lnTo>
              <a:lnTo>
                <a:pt x="0" y="330690"/>
              </a:lnTo>
              <a:lnTo>
                <a:pt x="0" y="485260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6849D10-D3B3-4A69-A2C6-C54E60FCDD32}">
      <dsp:nvSpPr>
        <dsp:cNvPr id="0" name=""/>
        <dsp:cNvSpPr/>
      </dsp:nvSpPr>
      <dsp:spPr>
        <a:xfrm>
          <a:off x="3213506" y="1132"/>
          <a:ext cx="1668516" cy="105950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C2A8C58-DF1B-4C64-B02B-A7DAC40B3427}">
      <dsp:nvSpPr>
        <dsp:cNvPr id="0" name=""/>
        <dsp:cNvSpPr/>
      </dsp:nvSpPr>
      <dsp:spPr>
        <a:xfrm>
          <a:off x="3398897" y="177253"/>
          <a:ext cx="1668516" cy="105950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kern="1200" dirty="0"/>
            <a:t>Понятия-индикаторы</a:t>
          </a:r>
        </a:p>
      </dsp:txBody>
      <dsp:txXfrm>
        <a:off x="3429929" y="208285"/>
        <a:ext cx="1606452" cy="997443"/>
      </dsp:txXfrm>
    </dsp:sp>
    <dsp:sp modelId="{AAE9BDA5-AD2E-4D31-8A50-114F20083943}">
      <dsp:nvSpPr>
        <dsp:cNvPr id="0" name=""/>
        <dsp:cNvSpPr/>
      </dsp:nvSpPr>
      <dsp:spPr>
        <a:xfrm>
          <a:off x="2193857" y="1545900"/>
          <a:ext cx="1668516" cy="105950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453E7FE-3F34-4544-BB0F-61A6D325F38B}">
      <dsp:nvSpPr>
        <dsp:cNvPr id="0" name=""/>
        <dsp:cNvSpPr/>
      </dsp:nvSpPr>
      <dsp:spPr>
        <a:xfrm>
          <a:off x="2379248" y="1722021"/>
          <a:ext cx="1668516" cy="105950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kern="1200" dirty="0"/>
            <a:t>структурные</a:t>
          </a:r>
        </a:p>
      </dsp:txBody>
      <dsp:txXfrm>
        <a:off x="2410280" y="1753053"/>
        <a:ext cx="1606452" cy="997443"/>
      </dsp:txXfrm>
    </dsp:sp>
    <dsp:sp modelId="{4CE352EB-B78B-40A8-B5E8-9745ECE9F270}">
      <dsp:nvSpPr>
        <dsp:cNvPr id="0" name=""/>
        <dsp:cNvSpPr/>
      </dsp:nvSpPr>
      <dsp:spPr>
        <a:xfrm>
          <a:off x="4233155" y="1545900"/>
          <a:ext cx="1668516" cy="105950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68A8FA3-6215-4089-A830-FF4BDAF5962C}">
      <dsp:nvSpPr>
        <dsp:cNvPr id="0" name=""/>
        <dsp:cNvSpPr/>
      </dsp:nvSpPr>
      <dsp:spPr>
        <a:xfrm>
          <a:off x="4418546" y="1722021"/>
          <a:ext cx="1668516" cy="105950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kern="1200" dirty="0"/>
            <a:t>факторные</a:t>
          </a:r>
        </a:p>
      </dsp:txBody>
      <dsp:txXfrm>
        <a:off x="4449578" y="1753053"/>
        <a:ext cx="1606452" cy="99744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1625600" y="3886200"/>
            <a:ext cx="9144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625600" y="5124450"/>
            <a:ext cx="9144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8534400" y="6355080"/>
            <a:ext cx="3048000" cy="365760"/>
          </a:xfrm>
        </p:spPr>
        <p:txBody>
          <a:bodyPr/>
          <a:lstStyle>
            <a:lvl1pPr>
              <a:defRPr sz="1400"/>
            </a:lvl1pPr>
          </a:lstStyle>
          <a:p>
            <a:fld id="{3FC8A9F8-3AAA-4979-A31F-E2126471F7B6}" type="datetimeFigureOut">
              <a:rPr lang="ru-RU" smtClean="0"/>
              <a:pPr/>
              <a:t>29.10.2025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3864864" y="6355080"/>
            <a:ext cx="463296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1621536" y="6355080"/>
            <a:ext cx="1625600" cy="365760"/>
          </a:xfrm>
        </p:spPr>
        <p:txBody>
          <a:bodyPr/>
          <a:lstStyle/>
          <a:p>
            <a:fld id="{E9E36931-2D56-4986-A956-D469BE313CA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1206500" y="3648075"/>
            <a:ext cx="97536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33" name="Прямоугольник 32"/>
          <p:cNvSpPr/>
          <p:nvPr/>
        </p:nvSpPr>
        <p:spPr>
          <a:xfrm>
            <a:off x="1219200" y="5048250"/>
            <a:ext cx="97536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22" name="Прямоугольник 21"/>
          <p:cNvSpPr/>
          <p:nvPr/>
        </p:nvSpPr>
        <p:spPr>
          <a:xfrm>
            <a:off x="1206500" y="3648075"/>
            <a:ext cx="3048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32" name="Прямоугольник 31"/>
          <p:cNvSpPr/>
          <p:nvPr/>
        </p:nvSpPr>
        <p:spPr>
          <a:xfrm>
            <a:off x="1219200" y="5048250"/>
            <a:ext cx="3048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8A9F8-3AAA-4979-A31F-E2126471F7B6}" type="datetimeFigureOut">
              <a:rPr lang="ru-RU" smtClean="0"/>
              <a:pPr/>
              <a:t>29.10.2025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E36931-2D56-4986-A956-D469BE313CA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8A9F8-3AAA-4979-A31F-E2126471F7B6}" type="datetimeFigureOut">
              <a:rPr lang="ru-RU" smtClean="0"/>
              <a:pPr/>
              <a:t>29.10.2025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E36931-2D56-4986-A956-D469BE313CA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609600" y="6353175"/>
            <a:ext cx="109728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8" name="Равнобедренный треугольник 7"/>
          <p:cNvSpPr>
            <a:spLocks noChangeAspect="1"/>
          </p:cNvSpPr>
          <p:nvPr/>
        </p:nvSpPr>
        <p:spPr>
          <a:xfrm rot="5400000">
            <a:off x="590609" y="6447423"/>
            <a:ext cx="190849" cy="160419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5400000">
            <a:off x="5814836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8A9F8-3AAA-4979-A31F-E2126471F7B6}" type="datetimeFigureOut">
              <a:rPr lang="ru-RU" smtClean="0"/>
              <a:pPr/>
              <a:t>29.10.2025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E36931-2D56-4986-A956-D469BE313CA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609600" y="1219200"/>
            <a:ext cx="10972800" cy="493776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25600" y="2971800"/>
            <a:ext cx="9144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727200" y="4267200"/>
            <a:ext cx="90424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8534400" y="6355080"/>
            <a:ext cx="3048000" cy="365760"/>
          </a:xfrm>
        </p:spPr>
        <p:txBody>
          <a:bodyPr/>
          <a:lstStyle/>
          <a:p>
            <a:fld id="{3FC8A9F8-3AAA-4979-A31F-E2126471F7B6}" type="datetimeFigureOut">
              <a:rPr lang="ru-RU" smtClean="0"/>
              <a:pPr/>
              <a:t>29.10.2025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864864" y="6355080"/>
            <a:ext cx="463296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426464" y="6355080"/>
            <a:ext cx="2027936" cy="365760"/>
          </a:xfrm>
        </p:spPr>
        <p:txBody>
          <a:bodyPr/>
          <a:lstStyle/>
          <a:p>
            <a:fld id="{E9E36931-2D56-4986-A956-D469BE313CA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219200" y="2819400"/>
            <a:ext cx="97536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8" name="Прямоугольник 7"/>
          <p:cNvSpPr/>
          <p:nvPr/>
        </p:nvSpPr>
        <p:spPr>
          <a:xfrm>
            <a:off x="1219200" y="2819400"/>
            <a:ext cx="3048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10972800" cy="914400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8A9F8-3AAA-4979-A31F-E2126471F7B6}" type="datetimeFigureOut">
              <a:rPr lang="ru-RU" smtClean="0"/>
              <a:pPr/>
              <a:t>29.10.2025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E36931-2D56-4986-A956-D469BE313CA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609600" y="1219200"/>
            <a:ext cx="5388864" cy="493776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6176264" y="1216152"/>
            <a:ext cx="5388864" cy="493776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109728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285875"/>
            <a:ext cx="5386917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6197601" y="1295400"/>
            <a:ext cx="5389033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8A9F8-3AAA-4979-A31F-E2126471F7B6}" type="datetimeFigureOut">
              <a:rPr lang="ru-RU" smtClean="0"/>
              <a:pPr/>
              <a:t>29.10.2025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E36931-2D56-4986-A956-D469BE313CA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609600" y="2133600"/>
            <a:ext cx="5384800" cy="40386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6197600" y="2133600"/>
            <a:ext cx="5384800" cy="40386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10972800" cy="914400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8A9F8-3AAA-4979-A31F-E2126471F7B6}" type="datetimeFigureOut">
              <a:rPr lang="ru-RU" smtClean="0"/>
              <a:pPr/>
              <a:t>29.10.2025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E36931-2D56-4986-A956-D469BE313CA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Равнобедренный треугольник 5"/>
          <p:cNvSpPr>
            <a:spLocks noChangeAspect="1"/>
          </p:cNvSpPr>
          <p:nvPr/>
        </p:nvSpPr>
        <p:spPr>
          <a:xfrm rot="5400000">
            <a:off x="590609" y="6447423"/>
            <a:ext cx="190849" cy="160419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8A9F8-3AAA-4979-A31F-E2126471F7B6}" type="datetimeFigureOut">
              <a:rPr lang="ru-RU" smtClean="0"/>
              <a:pPr/>
              <a:t>29.10.2025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E36931-2D56-4986-A956-D469BE313CA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609600" y="6353175"/>
            <a:ext cx="109728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6" name="Равнобедренный треугольник 5"/>
          <p:cNvSpPr>
            <a:spLocks noChangeAspect="1"/>
          </p:cNvSpPr>
          <p:nvPr/>
        </p:nvSpPr>
        <p:spPr>
          <a:xfrm rot="5400000">
            <a:off x="590609" y="6447423"/>
            <a:ext cx="190849" cy="160419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32800" y="304800"/>
            <a:ext cx="33528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8432800" y="1219201"/>
            <a:ext cx="33528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8A9F8-3AAA-4979-A31F-E2126471F7B6}" type="datetimeFigureOut">
              <a:rPr lang="ru-RU" smtClean="0"/>
              <a:pPr/>
              <a:t>29.10.2025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E36931-2D56-4986-A956-D469BE313CA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09600" y="6353175"/>
            <a:ext cx="109728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rot="5400000">
            <a:off x="5220033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 dirty="0"/>
          </a:p>
        </p:txBody>
      </p:sp>
      <p:sp>
        <p:nvSpPr>
          <p:cNvPr id="9" name="Равнобедренный треугольник 8"/>
          <p:cNvSpPr>
            <a:spLocks noChangeAspect="1"/>
          </p:cNvSpPr>
          <p:nvPr/>
        </p:nvSpPr>
        <p:spPr>
          <a:xfrm rot="5400000">
            <a:off x="590609" y="6447423"/>
            <a:ext cx="190849" cy="160419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2" name="Содержимое 11"/>
          <p:cNvSpPr>
            <a:spLocks noGrp="1"/>
          </p:cNvSpPr>
          <p:nvPr>
            <p:ph sz="quarter" idx="1"/>
          </p:nvPr>
        </p:nvSpPr>
        <p:spPr>
          <a:xfrm>
            <a:off x="406400" y="304800"/>
            <a:ext cx="7620000" cy="5715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500856"/>
            <a:ext cx="109728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09600" y="1905000"/>
            <a:ext cx="109728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1219200"/>
            <a:ext cx="109728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8A9F8-3AAA-4979-A31F-E2126471F7B6}" type="datetimeFigureOut">
              <a:rPr lang="ru-RU" smtClean="0"/>
              <a:pPr/>
              <a:t>29.10.2025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E36931-2D56-4986-A956-D469BE313CA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09600" y="6353175"/>
            <a:ext cx="109728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9" name="Равнобедренный треугольник 8"/>
          <p:cNvSpPr>
            <a:spLocks noChangeAspect="1"/>
          </p:cNvSpPr>
          <p:nvPr/>
        </p:nvSpPr>
        <p:spPr>
          <a:xfrm rot="5400000">
            <a:off x="590609" y="6447423"/>
            <a:ext cx="190849" cy="160419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0" name="Прямоугольник 9"/>
          <p:cNvSpPr/>
          <p:nvPr/>
        </p:nvSpPr>
        <p:spPr>
          <a:xfrm>
            <a:off x="609600" y="500856"/>
            <a:ext cx="24384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609600" y="152400"/>
            <a:ext cx="109728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609600" y="1219200"/>
            <a:ext cx="109728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8534400" y="6356350"/>
            <a:ext cx="3052064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3FC8A9F8-3AAA-4979-A31F-E2126471F7B6}" type="datetimeFigureOut">
              <a:rPr lang="ru-RU" smtClean="0"/>
              <a:pPr/>
              <a:t>29.10.2025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864864" y="6356350"/>
            <a:ext cx="46736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6864" y="6356350"/>
            <a:ext cx="26416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E9E36931-2D56-4986-A956-D469BE313CA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8" name="Прямая соединительная линия 27"/>
          <p:cNvSpPr>
            <a:spLocks noChangeShapeType="1"/>
          </p:cNvSpPr>
          <p:nvPr/>
        </p:nvSpPr>
        <p:spPr bwMode="auto">
          <a:xfrm>
            <a:off x="609600" y="6353175"/>
            <a:ext cx="109728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29" name="Прямая соединительная линия 28"/>
          <p:cNvSpPr>
            <a:spLocks noChangeShapeType="1"/>
          </p:cNvSpPr>
          <p:nvPr/>
        </p:nvSpPr>
        <p:spPr bwMode="auto">
          <a:xfrm>
            <a:off x="609600" y="1143000"/>
            <a:ext cx="109728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10" name="Равнобедренный треугольник 9"/>
          <p:cNvSpPr>
            <a:spLocks noChangeAspect="1"/>
          </p:cNvSpPr>
          <p:nvPr/>
        </p:nvSpPr>
        <p:spPr>
          <a:xfrm rot="5400000">
            <a:off x="590609" y="6447423"/>
            <a:ext cx="190849" cy="160419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oursera.org/learn/matematicheskiye-metody-v-psikhologii/lecture/zFvcm/vidieo-praktika-4-2-analiz-klassifikatsii-chast-2" TargetMode="External"/><Relationship Id="rId2" Type="http://schemas.openxmlformats.org/officeDocument/2006/relationships/hyperlink" Target="https://www.coursera.org/learn/matematicheskiye-metody-v-psikhologii/lecture/uwDUH/vidieo-4-1-analiz-klassifikatsii-raspriedielieniia-chastot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statpsy.ru/descriptive/asimmetriya" TargetMode="Externa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www.coursera.org/learn/matematicheskiye-metody-v-psikhologii/lecture/uwDUH/vidieo-4-1-analiz-klassifikatsii-raspriedielieniia-chastot" TargetMode="External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coursera.org/learn/matematicheskiye-metody-v-psikhologii/lecture/uwDUH/vidieo-4-1-analiz-klassifikatsii-raspriedielieniia-chastot" TargetMode="Externa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Л</a:t>
            </a:r>
            <a:r>
              <a:rPr lang="kk-KZ" b="1" dirty="0"/>
              <a:t>екция </a:t>
            </a:r>
            <a:r>
              <a:rPr lang="en-US" b="1" dirty="0"/>
              <a:t>8</a:t>
            </a:r>
            <a:r>
              <a:rPr lang="ru-RU" b="1" dirty="0"/>
              <a:t>. </a:t>
            </a:r>
            <a:r>
              <a:rPr lang="kk-KZ" dirty="0"/>
              <a:t>Выбор метода статистического вывода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kk-KZ" dirty="0"/>
              <a:t>Составила А</a:t>
            </a:r>
            <a:r>
              <a:rPr lang="ru-RU" dirty="0"/>
              <a:t>.К. </a:t>
            </a:r>
            <a:r>
              <a:rPr lang="ru-RU" dirty="0" err="1"/>
              <a:t>Мынбаева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2238348" y="214290"/>
            <a:ext cx="7696200" cy="9144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pPr>
              <a:spcBef>
                <a:spcPct val="0"/>
              </a:spcBef>
              <a:defRPr/>
            </a:pPr>
            <a:r>
              <a:rPr lang="ru-RU" altLang="ru-RU" sz="3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Типы признаков: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1199456" y="1484313"/>
            <a:ext cx="10369152" cy="5040312"/>
          </a:xfrm>
          <a:prstGeom prst="rect">
            <a:avLst/>
          </a:prstGeom>
          <a:gradFill rotWithShape="1">
            <a:gsLst>
              <a:gs pos="0">
                <a:schemeClr val="accent2"/>
              </a:gs>
              <a:gs pos="50000">
                <a:schemeClr val="accent2">
                  <a:gamma/>
                  <a:tint val="0"/>
                  <a:invGamma/>
                </a:schemeClr>
              </a:gs>
              <a:gs pos="100000">
                <a:schemeClr val="accent2"/>
              </a:gs>
            </a:gsLst>
            <a:lin ang="5400000" scaled="1"/>
          </a:gradFill>
        </p:spPr>
        <p:txBody>
          <a:bodyPr vert="horz">
            <a:normAutofit/>
          </a:bodyPr>
          <a:lstStyle/>
          <a:p>
            <a:pPr marL="274320" indent="-274320">
              <a:lnSpc>
                <a:spcPct val="80000"/>
              </a:lnSpc>
              <a:spcBef>
                <a:spcPts val="600"/>
              </a:spcBef>
              <a:buClr>
                <a:schemeClr val="accent1"/>
              </a:buClr>
              <a:buSzPct val="76000"/>
              <a:buFont typeface="Wingdings 3"/>
              <a:buChar char=""/>
              <a:defRPr/>
            </a:pPr>
            <a:r>
              <a:rPr lang="ru-RU" sz="2800" b="1" i="1" u="sng" dirty="0"/>
              <a:t>Количественные признаки</a:t>
            </a:r>
            <a:r>
              <a:rPr lang="ru-RU" sz="2800" dirty="0"/>
              <a:t> измеряются числовыми значениями (например, возраст, рост, вес, давление).</a:t>
            </a:r>
          </a:p>
          <a:p>
            <a:pPr marL="274320" indent="-274320">
              <a:lnSpc>
                <a:spcPct val="80000"/>
              </a:lnSpc>
              <a:spcBef>
                <a:spcPts val="600"/>
              </a:spcBef>
              <a:buClr>
                <a:schemeClr val="accent1"/>
              </a:buClr>
              <a:buSzPct val="76000"/>
              <a:buFont typeface="Wingdings 3"/>
              <a:buChar char=""/>
              <a:defRPr/>
            </a:pPr>
            <a:endParaRPr lang="ru-RU" sz="2800" i="1" dirty="0"/>
          </a:p>
          <a:p>
            <a:pPr marL="274320" indent="-274320">
              <a:lnSpc>
                <a:spcPct val="80000"/>
              </a:lnSpc>
              <a:spcBef>
                <a:spcPts val="600"/>
              </a:spcBef>
              <a:buClr>
                <a:schemeClr val="accent1"/>
              </a:buClr>
              <a:buSzPct val="76000"/>
              <a:buFont typeface="Wingdings 3"/>
              <a:buChar char=""/>
              <a:defRPr/>
            </a:pPr>
            <a:r>
              <a:rPr lang="ru-RU" sz="2800" b="1" i="1" u="sng" dirty="0"/>
              <a:t>Порядковые признаки</a:t>
            </a:r>
            <a:r>
              <a:rPr lang="ru-RU" sz="2800" dirty="0"/>
              <a:t> – могут быть измерены в шкалах (например, школьные оценки, степень тяжести заболевания – легкая (1), средняя (2), тяжелая (3) и т.д.).</a:t>
            </a:r>
          </a:p>
          <a:p>
            <a:pPr marL="274320" indent="-274320">
              <a:lnSpc>
                <a:spcPct val="80000"/>
              </a:lnSpc>
              <a:spcBef>
                <a:spcPts val="600"/>
              </a:spcBef>
              <a:buClr>
                <a:schemeClr val="accent1"/>
              </a:buClr>
              <a:buSzPct val="76000"/>
              <a:defRPr/>
            </a:pPr>
            <a:endParaRPr lang="ru-RU" sz="2800" i="1" dirty="0"/>
          </a:p>
          <a:p>
            <a:pPr marL="274320" indent="-274320">
              <a:lnSpc>
                <a:spcPct val="80000"/>
              </a:lnSpc>
              <a:spcBef>
                <a:spcPts val="600"/>
              </a:spcBef>
              <a:buClr>
                <a:schemeClr val="accent1"/>
              </a:buClr>
              <a:buSzPct val="76000"/>
              <a:buFont typeface="Wingdings 3"/>
              <a:buChar char=""/>
              <a:defRPr/>
            </a:pPr>
            <a:r>
              <a:rPr lang="ru-RU" sz="2800" b="1" i="1" u="sng" dirty="0"/>
              <a:t>Качественные признаки</a:t>
            </a:r>
            <a:r>
              <a:rPr lang="ru-RU" sz="2800" dirty="0"/>
              <a:t> – характеризуют некоторое состояние объекта, но не могут быть измерены количественно (например, пол, профессия, диагноз).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oup 8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62678724"/>
              </p:ext>
            </p:extLst>
          </p:nvPr>
        </p:nvGraphicFramePr>
        <p:xfrm>
          <a:off x="983432" y="188913"/>
          <a:ext cx="10297144" cy="6202550"/>
        </p:xfrm>
        <a:graphic>
          <a:graphicData uri="http://schemas.openxmlformats.org/drawingml/2006/table">
            <a:tbl>
              <a:tblPr/>
              <a:tblGrid>
                <a:gridCol w="210778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0826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1649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6548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3495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86415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57161">
                <a:tc rowSpan="2"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ПРИЗНАК</a:t>
                      </a:r>
                      <a:endParaRPr kumimoji="0" lang="ru-RU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07" marB="45707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chemeClr val="folHlink"/>
                        </a:gs>
                        <a:gs pos="100000">
                          <a:schemeClr val="folHlink">
                            <a:gamma/>
                            <a:tint val="0"/>
                            <a:invGamma/>
                          </a:schemeClr>
                        </a:gs>
                      </a:gsLst>
                      <a:lin ang="5400000" scaled="1"/>
                    </a:gradFill>
                  </a:tcPr>
                </a:tc>
                <a:tc gridSpan="5"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ИССЛЕДОВАНИЕ</a:t>
                      </a:r>
                      <a:endParaRPr kumimoji="0" lang="ru-RU" sz="2400" b="0" i="0" u="none" strike="noStrike" cap="none" normalizeH="0" baseline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07" marB="45707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chemeClr val="folHlink"/>
                        </a:gs>
                        <a:gs pos="100000">
                          <a:schemeClr val="folHlink">
                            <a:gamma/>
                            <a:tint val="0"/>
                            <a:invGamma/>
                          </a:schemeClr>
                        </a:gs>
                      </a:gsLst>
                      <a:lin ang="5400000" scaled="1"/>
                    </a:gra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1536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Две</a:t>
                      </a:r>
                    </a:p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незави-</a:t>
                      </a:r>
                    </a:p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симые</a:t>
                      </a:r>
                    </a:p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группы</a:t>
                      </a:r>
                    </a:p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2000" b="0" i="0" u="none" strike="noStrike" cap="none" normalizeH="0" baseline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07" marB="45707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chemeClr val="folHlink"/>
                        </a:gs>
                        <a:gs pos="100000">
                          <a:schemeClr val="folHlink">
                            <a:gamma/>
                            <a:tint val="0"/>
                            <a:invGamma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Более двух 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независи-мых</a:t>
                      </a:r>
                    </a:p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групп</a:t>
                      </a:r>
                      <a:endParaRPr kumimoji="0" lang="ru-RU" sz="2000" b="0" i="0" u="none" strike="noStrike" cap="none" normalizeH="0" baseline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07" marB="45707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chemeClr val="folHlink"/>
                        </a:gs>
                        <a:gs pos="100000">
                          <a:schemeClr val="folHlink">
                            <a:gamma/>
                            <a:tint val="0"/>
                            <a:invGamma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Группа</a:t>
                      </a:r>
                    </a:p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</a:t>
                      </a:r>
                    </a:p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 после</a:t>
                      </a:r>
                    </a:p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Тренинга/лечения</a:t>
                      </a:r>
                      <a:endParaRPr kumimoji="0" lang="ru-RU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07" marB="45707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chemeClr val="folHlink"/>
                        </a:gs>
                        <a:gs pos="100000">
                          <a:schemeClr val="folHlink">
                            <a:gamma/>
                            <a:tint val="0"/>
                            <a:invGamma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Одна</a:t>
                      </a:r>
                    </a:p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группа</a:t>
                      </a:r>
                    </a:p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несколько</a:t>
                      </a:r>
                    </a:p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видов </a:t>
                      </a:r>
                    </a:p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лечения</a:t>
                      </a:r>
                      <a:endParaRPr kumimoji="0" lang="ru-RU" sz="2000" b="0" i="0" u="none" strike="noStrike" cap="none" normalizeH="0" baseline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07" marB="45707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chemeClr val="folHlink"/>
                        </a:gs>
                        <a:gs pos="100000">
                          <a:schemeClr val="folHlink">
                            <a:gamma/>
                            <a:tint val="0"/>
                            <a:invGamma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Связь </a:t>
                      </a:r>
                    </a:p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признаков</a:t>
                      </a:r>
                      <a:endParaRPr kumimoji="0" lang="ru-RU" sz="2000" b="0" i="0" u="none" strike="noStrike" cap="none" normalizeH="0" baseline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07" marB="45707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chemeClr val="folHlink"/>
                        </a:gs>
                        <a:gs pos="100000">
                          <a:schemeClr val="folHlink">
                            <a:gamma/>
                            <a:tint val="0"/>
                            <a:invGamma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10574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Количествен-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ный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(нормальное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распред.)</a:t>
                      </a:r>
                      <a:endParaRPr kumimoji="0" lang="ru-RU" sz="2000" b="1" i="0" u="none" strike="noStrike" cap="none" normalizeH="0" baseline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07" marB="45707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chemeClr val="folHlink"/>
                        </a:gs>
                        <a:gs pos="100000">
                          <a:schemeClr val="folHlink">
                            <a:gamma/>
                            <a:tint val="2353"/>
                            <a:invGamma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700" b="1" i="0" u="none" strike="noStrike" cap="none" normalizeH="0" baseline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Крите-</a:t>
                      </a:r>
                    </a:p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700" b="1" i="0" u="none" strike="noStrike" cap="none" normalizeH="0" baseline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рий </a:t>
                      </a:r>
                    </a:p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Стью-</a:t>
                      </a:r>
                    </a:p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дента</a:t>
                      </a:r>
                      <a:r>
                        <a:rPr kumimoji="0" lang="ru-RU" sz="1700" b="1" i="0" u="none" strike="noStrike" cap="none" normalizeH="0" baseline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</a:txBody>
                  <a:tcPr marT="45707" marB="45707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chemeClr val="accent1">
                            <a:gamma/>
                            <a:tint val="0"/>
                            <a:invGamma/>
                          </a:schemeClr>
                        </a:gs>
                        <a:gs pos="100000">
                          <a:schemeClr val="accent1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700" b="1" i="0" u="none" strike="noStrike" cap="none" normalizeH="0" baseline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Дисперсион-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700" b="1" i="0" u="none" strike="noStrike" cap="none" normalizeH="0" baseline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ный анализ </a:t>
                      </a:r>
                      <a:endParaRPr kumimoji="0" lang="ru-RU" sz="1700" b="1" i="0" u="none" strike="noStrike" cap="none" normalizeH="0" baseline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07" marB="45707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chemeClr val="accent1">
                            <a:gamma/>
                            <a:tint val="0"/>
                            <a:invGamma/>
                          </a:schemeClr>
                        </a:gs>
                        <a:gs pos="100000">
                          <a:schemeClr val="accent1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Парный </a:t>
                      </a:r>
                    </a:p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критерий </a:t>
                      </a:r>
                    </a:p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Стью</a:t>
                      </a:r>
                      <a:r>
                        <a:rPr kumimoji="0" lang="ru-RU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</a:p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дента</a:t>
                      </a:r>
                      <a:endParaRPr kumimoji="0" lang="ru-RU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07" marB="45707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chemeClr val="accent1">
                            <a:gamma/>
                            <a:tint val="0"/>
                            <a:invGamma/>
                          </a:schemeClr>
                        </a:gs>
                        <a:gs pos="100000">
                          <a:schemeClr val="accent1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700" b="1" i="0" u="none" strike="noStrike" cap="none" normalizeH="0" baseline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Дисперсион-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700" b="1" i="0" u="none" strike="noStrike" cap="none" normalizeH="0" baseline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ный анализ 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700" b="1" i="0" u="none" strike="noStrike" cap="none" normalizeH="0" baseline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повторных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700" b="1" i="0" u="none" strike="noStrike" cap="none" normalizeH="0" baseline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измерений</a:t>
                      </a:r>
                      <a:endParaRPr kumimoji="0" lang="ru-RU" sz="1700" b="1" i="0" u="none" strike="noStrike" cap="none" normalizeH="0" baseline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07" marB="45707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chemeClr val="accent1">
                            <a:gamma/>
                            <a:tint val="0"/>
                            <a:invGamma/>
                          </a:schemeClr>
                        </a:gs>
                        <a:gs pos="100000">
                          <a:schemeClr val="accent1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700" b="1" i="0" u="none" strike="noStrike" cap="none" normalizeH="0" baseline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Линейная 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700" b="1" i="0" u="none" strike="noStrike" cap="none" normalizeH="0" baseline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регрессия, 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700" b="1" i="0" u="none" strike="noStrike" cap="none" normalizeH="0" baseline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корреляция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Пирсона</a:t>
                      </a:r>
                      <a:endParaRPr kumimoji="0" lang="ru-RU" sz="2000" b="1" i="0" u="none" strike="noStrike" cap="none" normalizeH="0" baseline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07" marB="45707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chemeClr val="accent1">
                            <a:gamma/>
                            <a:tint val="0"/>
                            <a:invGamma/>
                          </a:schemeClr>
                        </a:gs>
                        <a:gs pos="100000">
                          <a:schemeClr val="accent1"/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00125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Качественн</a:t>
                      </a:r>
                      <a:r>
                        <a:rPr kumimoji="0" lang="ru-RU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kumimoji="0" lang="ru-RU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07" marB="45707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chemeClr val="folHlink"/>
                        </a:gs>
                        <a:gs pos="100000">
                          <a:schemeClr val="folHlink">
                            <a:gamma/>
                            <a:tint val="2353"/>
                            <a:invGamma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700" b="1" i="0" u="none" strike="noStrike" cap="none" normalizeH="0" baseline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Критерий </a:t>
                      </a:r>
                      <a:r>
                        <a:rPr kumimoji="0" 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</a:t>
                      </a:r>
                      <a:r>
                        <a:rPr kumimoji="0" lang="ru-RU" sz="2400" b="1" i="0" u="none" strike="noStrike" cap="none" normalizeH="0" baseline="3000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kumimoji="0" lang="ru-RU" sz="1700" b="1" i="0" u="none" strike="noStrike" cap="none" normalizeH="0" baseline="3000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kumimoji="0" lang="ru-RU" sz="1700" b="1" i="0" u="none" strike="noStrike" cap="none" normalizeH="0" baseline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  <a:sym typeface="Symbol" pitchFamily="18" charset="2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Z</a:t>
                      </a:r>
                      <a:r>
                        <a:rPr kumimoji="0" 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-</a:t>
                      </a: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700" b="1" i="0" u="none" strike="noStrike" cap="none" normalizeH="0" baseline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критерий</a:t>
                      </a: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1700" b="1" i="0" u="none" strike="noStrike" cap="none" normalizeH="0" baseline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  <a:sym typeface="Symbol" pitchFamily="18" charset="2"/>
                      </a:endParaRPr>
                    </a:p>
                  </a:txBody>
                  <a:tcPr marT="45707" marB="45707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chemeClr val="accent1">
                            <a:gamma/>
                            <a:tint val="0"/>
                            <a:invGamma/>
                          </a:schemeClr>
                        </a:gs>
                        <a:gs pos="100000">
                          <a:schemeClr val="accent1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700" b="1" i="0" u="none" strike="noStrike" cap="none" normalizeH="0" baseline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Критерий </a:t>
                      </a:r>
                      <a:r>
                        <a:rPr kumimoji="0" 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</a:t>
                      </a:r>
                      <a:r>
                        <a:rPr kumimoji="0" lang="ru-RU" sz="2400" b="1" i="0" u="none" strike="noStrike" cap="none" normalizeH="0" baseline="3000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kumimoji="0" lang="ru-RU" sz="1700" b="1" i="0" u="none" strike="noStrike" cap="none" normalizeH="0" baseline="3000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kumimoji="0" lang="ru-RU" sz="1700" b="1" i="0" u="none" strike="noStrike" cap="none" normalizeH="0" baseline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  <a:sym typeface="Symbol" pitchFamily="18" charset="2"/>
                      </a:endParaRPr>
                    </a:p>
                  </a:txBody>
                  <a:tcPr marT="45707" marB="45707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chemeClr val="accent1">
                            <a:gamma/>
                            <a:tint val="0"/>
                            <a:invGamma/>
                          </a:schemeClr>
                        </a:gs>
                        <a:gs pos="100000">
                          <a:schemeClr val="accent1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700" b="1" i="0" u="none" strike="noStrike" cap="none" normalizeH="0" baseline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Критерий </a:t>
                      </a: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200" b="1" i="0" u="none" strike="noStrike" cap="none" normalizeH="0" baseline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Мак-</a:t>
                      </a: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200" b="1" i="0" u="none" strike="noStrike" cap="none" normalizeH="0" baseline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Нимара</a:t>
                      </a:r>
                      <a:r>
                        <a:rPr kumimoji="0" lang="ru-RU" sz="1700" b="1" i="0" u="none" strike="noStrike" cap="none" normalizeH="0" baseline="3000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kumimoji="0" lang="ru-RU" sz="1700" b="1" i="0" u="none" strike="noStrike" cap="none" normalizeH="0" baseline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07" marB="45707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chemeClr val="accent1">
                            <a:gamma/>
                            <a:tint val="0"/>
                            <a:invGamma/>
                          </a:schemeClr>
                        </a:gs>
                        <a:gs pos="100000">
                          <a:schemeClr val="accent1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700" b="1" i="0" u="none" strike="noStrike" cap="none" normalizeH="0" baseline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Критерий</a:t>
                      </a:r>
                    </a:p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Кокрена</a:t>
                      </a:r>
                      <a:endParaRPr kumimoji="0" lang="ru-RU" sz="2400" b="1" i="0" u="none" strike="noStrike" cap="none" normalizeH="0" baseline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07" marB="45707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chemeClr val="accent1">
                            <a:gamma/>
                            <a:tint val="0"/>
                            <a:invGamma/>
                          </a:schemeClr>
                        </a:gs>
                        <a:gs pos="100000">
                          <a:schemeClr val="accent1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700" b="1" i="0" u="none" strike="noStrike" cap="none" normalizeH="0" baseline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Коэффициент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700" b="1" i="0" u="none" strike="noStrike" cap="none" normalizeH="0" baseline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сопряжен-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700" b="1" i="0" u="none" strike="noStrike" cap="none" normalizeH="0" baseline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ности</a:t>
                      </a:r>
                      <a:endParaRPr kumimoji="0" lang="ru-RU" sz="1700" b="1" i="0" u="none" strike="noStrike" cap="none" normalizeH="0" baseline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07" marB="45707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chemeClr val="accent1">
                            <a:gamma/>
                            <a:tint val="0"/>
                            <a:invGamma/>
                          </a:schemeClr>
                        </a:gs>
                        <a:gs pos="100000">
                          <a:schemeClr val="accent1"/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219137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Порядковый</a:t>
                      </a:r>
                    </a:p>
                  </a:txBody>
                  <a:tcPr marT="45707" marB="45707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chemeClr val="folHlink"/>
                        </a:gs>
                        <a:gs pos="100000">
                          <a:schemeClr val="folHlink">
                            <a:gamma/>
                            <a:tint val="2353"/>
                            <a:invGamma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700" b="1" i="0" u="none" strike="noStrike" cap="none" normalizeH="0" baseline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Крите-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700" b="1" i="0" u="none" strike="noStrike" cap="none" normalizeH="0" baseline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рий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Манна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Уитни</a:t>
                      </a:r>
                      <a:r>
                        <a:rPr kumimoji="0" lang="ru-RU" sz="1700" b="1" i="0" u="none" strike="noStrike" cap="none" normalizeH="0" baseline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kumimoji="0" lang="ru-RU" sz="1700" b="1" i="0" u="none" strike="noStrike" cap="none" normalizeH="0" baseline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07" marB="45707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chemeClr val="accent1">
                            <a:gamma/>
                            <a:tint val="0"/>
                            <a:invGamma/>
                          </a:schemeClr>
                        </a:gs>
                        <a:gs pos="100000">
                          <a:schemeClr val="accent1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700" b="1" i="0" u="none" strike="noStrike" cap="none" normalizeH="0" baseline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Критерий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Крускала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Уоллиса</a:t>
                      </a:r>
                      <a:endParaRPr kumimoji="0" lang="ru-RU" sz="2000" b="1" i="0" u="none" strike="noStrike" cap="none" normalizeH="0" baseline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07" marB="45707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chemeClr val="accent1">
                            <a:gamma/>
                            <a:tint val="0"/>
                            <a:invGamma/>
                          </a:schemeClr>
                        </a:gs>
                        <a:gs pos="100000">
                          <a:schemeClr val="accent1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700" b="1" i="0" u="none" strike="noStrike" cap="none" normalizeH="0" baseline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Критерий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Уилкок-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сона</a:t>
                      </a:r>
                      <a:endParaRPr kumimoji="0" lang="ru-RU" sz="2000" b="1" i="0" u="none" strike="noStrike" cap="none" normalizeH="0" baseline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07" marB="45707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chemeClr val="accent1">
                            <a:gamma/>
                            <a:tint val="0"/>
                            <a:invGamma/>
                          </a:schemeClr>
                        </a:gs>
                        <a:gs pos="100000">
                          <a:schemeClr val="accent1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700" b="1" i="0" u="none" strike="noStrike" cap="none" normalizeH="0" baseline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Критерий </a:t>
                      </a:r>
                    </a:p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Фридмана</a:t>
                      </a:r>
                      <a:endParaRPr kumimoji="0" lang="ru-RU" sz="2000" b="1" i="0" u="none" strike="noStrike" cap="none" normalizeH="0" baseline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07" marB="45707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chemeClr val="accent1">
                            <a:gamma/>
                            <a:tint val="0"/>
                            <a:invGamma/>
                          </a:schemeClr>
                        </a:gs>
                        <a:gs pos="100000">
                          <a:schemeClr val="accent1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Ранговая 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корреляция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Спирмена</a:t>
                      </a:r>
                      <a:endParaRPr kumimoji="0" lang="ru-RU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07" marB="45707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chemeClr val="accent1">
                            <a:gamma/>
                            <a:tint val="0"/>
                            <a:invGamma/>
                          </a:schemeClr>
                        </a:gs>
                        <a:gs pos="100000">
                          <a:schemeClr val="accent1"/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52400"/>
            <a:ext cx="10972800" cy="548640"/>
          </a:xfrm>
        </p:spPr>
        <p:txBody>
          <a:bodyPr>
            <a:normAutofit fontScale="90000"/>
          </a:bodyPr>
          <a:lstStyle/>
          <a:p>
            <a:r>
              <a:rPr lang="ru-RU" dirty="0"/>
              <a:t>Методы корреляционного анализа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Проверяем гипотезу </a:t>
            </a:r>
            <a:r>
              <a:rPr lang="ru-RU" dirty="0">
                <a:solidFill>
                  <a:srgbClr val="0070C0"/>
                </a:solidFill>
              </a:rPr>
              <a:t>Н</a:t>
            </a:r>
            <a:r>
              <a:rPr lang="ru-RU" baseline="-25000" dirty="0">
                <a:solidFill>
                  <a:srgbClr val="0070C0"/>
                </a:solidFill>
              </a:rPr>
              <a:t>0</a:t>
            </a:r>
            <a:r>
              <a:rPr lang="ru-RU" dirty="0">
                <a:solidFill>
                  <a:srgbClr val="0070C0"/>
                </a:solidFill>
              </a:rPr>
              <a:t>: коэффициент корреляции равен 0</a:t>
            </a:r>
          </a:p>
          <a:p>
            <a:r>
              <a:rPr lang="ru-RU" dirty="0"/>
              <a:t>Условия: два признака измерены метрической или ранговой шкале на одной и той же выборке; б) связь между признаками является монотонной (не меняет направления по мере увеличения значений одного из признаков)</a:t>
            </a:r>
          </a:p>
          <a:p>
            <a:endParaRPr lang="ru-RU" dirty="0"/>
          </a:p>
          <a:p>
            <a:r>
              <a:rPr lang="ru-RU" dirty="0"/>
              <a:t>Методы: </a:t>
            </a:r>
          </a:p>
          <a:p>
            <a:r>
              <a:rPr lang="ru-RU" dirty="0"/>
              <a:t>Для метрических - </a:t>
            </a:r>
            <a:r>
              <a:rPr lang="en-US" i="1" dirty="0"/>
              <a:t>r-</a:t>
            </a:r>
            <a:r>
              <a:rPr lang="ru-RU" dirty="0"/>
              <a:t>Пирсона,</a:t>
            </a:r>
          </a:p>
          <a:p>
            <a:pPr marL="0" indent="0">
              <a:spcBef>
                <a:spcPts val="0"/>
              </a:spcBef>
              <a:buClrTx/>
              <a:buSzTx/>
              <a:buNone/>
              <a:defRPr/>
            </a:pPr>
            <a:r>
              <a:rPr lang="ru-RU" dirty="0"/>
              <a:t>Для порядковых - </a:t>
            </a:r>
            <a:r>
              <a:rPr lang="en-US" i="1" dirty="0"/>
              <a:t>r-</a:t>
            </a:r>
            <a:r>
              <a:rPr lang="ru-RU" dirty="0" err="1"/>
              <a:t>Спирмана</a:t>
            </a:r>
            <a:r>
              <a:rPr lang="ru-RU" dirty="0"/>
              <a:t>, </a:t>
            </a:r>
            <a:r>
              <a:rPr lang="ru-RU" dirty="0">
                <a:sym typeface="Symbol"/>
              </a:rPr>
              <a:t>-</a:t>
            </a:r>
            <a:r>
              <a:rPr lang="ru-RU" dirty="0" err="1">
                <a:sym typeface="Symbol"/>
              </a:rPr>
              <a:t>Кендала</a:t>
            </a:r>
            <a:r>
              <a:rPr lang="ru-RU" dirty="0">
                <a:sym typeface="Symbol"/>
              </a:rPr>
              <a:t> </a:t>
            </a:r>
            <a:endParaRPr lang="ru-RU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Методы анализа номинативных данных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>
                <a:solidFill>
                  <a:srgbClr val="FF0000"/>
                </a:solidFill>
              </a:rPr>
              <a:t>2 группы</a:t>
            </a:r>
          </a:p>
          <a:p>
            <a:pPr lvl="2"/>
            <a:r>
              <a:rPr lang="ru-RU" dirty="0">
                <a:solidFill>
                  <a:srgbClr val="FF0000"/>
                </a:solidFill>
              </a:rPr>
              <a:t>Анализ классификаций</a:t>
            </a:r>
          </a:p>
          <a:p>
            <a:pPr lvl="2"/>
            <a:r>
              <a:rPr lang="ru-RU" dirty="0">
                <a:solidFill>
                  <a:srgbClr val="FF0000"/>
                </a:solidFill>
              </a:rPr>
              <a:t>Анализ таблиц сопряженности</a:t>
            </a:r>
          </a:p>
          <a:p>
            <a:pPr lvl="2"/>
            <a:endParaRPr lang="ru-RU" dirty="0"/>
          </a:p>
          <a:p>
            <a:pPr lvl="2"/>
            <a:r>
              <a:rPr lang="ru-RU" dirty="0"/>
              <a:t>Анализ классификаций:</a:t>
            </a:r>
          </a:p>
          <a:p>
            <a:pPr lvl="2"/>
            <a:r>
              <a:rPr lang="ru-RU" dirty="0"/>
              <a:t>сравнение эмпирического и теоретического распределения;</a:t>
            </a:r>
            <a:endParaRPr lang="en-US" dirty="0"/>
          </a:p>
          <a:p>
            <a:pPr lvl="2"/>
            <a:r>
              <a:rPr lang="ru-RU" dirty="0"/>
              <a:t>Проверяем гипотезу Н</a:t>
            </a:r>
            <a:r>
              <a:rPr lang="ru-RU" baseline="-25000" dirty="0"/>
              <a:t>0</a:t>
            </a:r>
            <a:r>
              <a:rPr lang="ru-RU" dirty="0"/>
              <a:t>:</a:t>
            </a:r>
            <a:r>
              <a:rPr lang="en-US" dirty="0"/>
              <a:t> </a:t>
            </a:r>
            <a:r>
              <a:rPr lang="kk-KZ" dirty="0"/>
              <a:t>эмпирическое </a:t>
            </a:r>
            <a:r>
              <a:rPr lang="ru-RU" dirty="0"/>
              <a:t>(наблюдаемое) распределение не отличается от теоретического (ожидаемого)</a:t>
            </a:r>
          </a:p>
          <a:p>
            <a:pPr lvl="2"/>
            <a:endParaRPr lang="ru-RU" dirty="0"/>
          </a:p>
          <a:p>
            <a:pPr lvl="2"/>
            <a:r>
              <a:rPr lang="ru-RU" dirty="0"/>
              <a:t>Метод: критерий </a:t>
            </a:r>
            <a:r>
              <a:rPr lang="kk-KZ" i="1" dirty="0">
                <a:solidFill>
                  <a:srgbClr val="0070C0"/>
                </a:solidFill>
                <a:sym typeface="Symbol"/>
              </a:rPr>
              <a:t></a:t>
            </a:r>
            <a:r>
              <a:rPr lang="kk-KZ" i="1" baseline="30000" dirty="0">
                <a:solidFill>
                  <a:srgbClr val="0070C0"/>
                </a:solidFill>
                <a:sym typeface="Symbol"/>
              </a:rPr>
              <a:t>2</a:t>
            </a:r>
            <a:r>
              <a:rPr lang="en-US" i="1" dirty="0">
                <a:solidFill>
                  <a:srgbClr val="0070C0"/>
                </a:solidFill>
              </a:rPr>
              <a:t>-</a:t>
            </a:r>
            <a:r>
              <a:rPr lang="kk-KZ" i="1" dirty="0">
                <a:solidFill>
                  <a:srgbClr val="0070C0"/>
                </a:solidFill>
              </a:rPr>
              <a:t>Пирсона</a:t>
            </a:r>
          </a:p>
          <a:p>
            <a:pPr lvl="2"/>
            <a:r>
              <a:rPr lang="kk-KZ" i="1" dirty="0">
                <a:solidFill>
                  <a:srgbClr val="0070C0"/>
                </a:solidFill>
              </a:rPr>
              <a:t>(</a:t>
            </a:r>
            <a:r>
              <a:rPr lang="kk-KZ" i="1" dirty="0">
                <a:solidFill>
                  <a:srgbClr val="0070C0"/>
                </a:solidFill>
                <a:sym typeface="Symbol"/>
              </a:rPr>
              <a:t></a:t>
            </a:r>
            <a:r>
              <a:rPr lang="kk-KZ" i="1" baseline="30000" dirty="0">
                <a:solidFill>
                  <a:srgbClr val="0070C0"/>
                </a:solidFill>
                <a:sym typeface="Symbol"/>
              </a:rPr>
              <a:t>2 </a:t>
            </a:r>
            <a:r>
              <a:rPr lang="kk-KZ" i="1" dirty="0">
                <a:solidFill>
                  <a:srgbClr val="0070C0"/>
                </a:solidFill>
                <a:sym typeface="Symbol"/>
              </a:rPr>
              <a:t> согласия, критерий согласия</a:t>
            </a:r>
            <a:r>
              <a:rPr lang="kk-KZ" i="1" dirty="0">
                <a:solidFill>
                  <a:srgbClr val="0070C0"/>
                </a:solidFill>
              </a:rPr>
              <a:t>) </a:t>
            </a:r>
            <a:endParaRPr lang="en-US" i="1" dirty="0">
              <a:solidFill>
                <a:srgbClr val="0070C0"/>
              </a:solidFill>
            </a:endParaRPr>
          </a:p>
          <a:p>
            <a:pPr lvl="2"/>
            <a:r>
              <a:rPr lang="kk-KZ" i="1" dirty="0">
                <a:solidFill>
                  <a:srgbClr val="0070C0"/>
                </a:solidFill>
                <a:sym typeface="Symbol"/>
              </a:rPr>
              <a:t></a:t>
            </a:r>
            <a:r>
              <a:rPr lang="kk-KZ" i="1" baseline="30000" dirty="0">
                <a:solidFill>
                  <a:srgbClr val="0070C0"/>
                </a:solidFill>
                <a:sym typeface="Symbol"/>
              </a:rPr>
              <a:t>2</a:t>
            </a:r>
            <a:r>
              <a:rPr lang="en-US" i="1" dirty="0">
                <a:solidFill>
                  <a:srgbClr val="0070C0"/>
                </a:solidFill>
              </a:rPr>
              <a:t>~0</a:t>
            </a:r>
            <a:endParaRPr lang="ru-RU" dirty="0"/>
          </a:p>
          <a:p>
            <a:pPr lvl="2"/>
            <a:endParaRPr lang="ru-RU" dirty="0"/>
          </a:p>
          <a:p>
            <a:pPr lvl="2"/>
            <a:endParaRPr lang="ru-RU" dirty="0"/>
          </a:p>
          <a:p>
            <a:pPr lvl="2"/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6381752" y="1214423"/>
            <a:ext cx="4071966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Примеры гипотез: зависит ли посещение занятий от дня недели; зависит ли посещение от времени занятий…</a:t>
            </a:r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 </a:t>
            </a:r>
            <a:endParaRPr lang="ru-RU" dirty="0"/>
          </a:p>
          <a:p>
            <a:r>
              <a:rPr lang="kk-KZ" i="1" dirty="0">
                <a:sym typeface="Symbol"/>
              </a:rPr>
              <a:t></a:t>
            </a:r>
            <a:r>
              <a:rPr lang="kk-KZ" i="1" baseline="30000" dirty="0"/>
              <a:t>2</a:t>
            </a:r>
            <a:r>
              <a:rPr lang="kk-KZ" i="1" dirty="0"/>
              <a:t> </a:t>
            </a:r>
            <a:r>
              <a:rPr lang="en-US" i="1" dirty="0"/>
              <a:t>=</a:t>
            </a:r>
          </a:p>
          <a:p>
            <a:endParaRPr lang="en-US" i="1" dirty="0"/>
          </a:p>
          <a:p>
            <a:r>
              <a:rPr lang="kk-KZ" i="1" dirty="0"/>
              <a:t>Где </a:t>
            </a:r>
            <a:r>
              <a:rPr lang="en-US" i="1" dirty="0"/>
              <a:t>f </a:t>
            </a:r>
            <a:r>
              <a:rPr lang="ru-RU" i="1" baseline="-25000" dirty="0" err="1"/>
              <a:t>эмп</a:t>
            </a:r>
            <a:r>
              <a:rPr lang="en-US" i="1" dirty="0"/>
              <a:t> - </a:t>
            </a:r>
            <a:r>
              <a:rPr lang="kk-KZ" i="1" dirty="0"/>
              <a:t>эмпирическая частота</a:t>
            </a:r>
            <a:r>
              <a:rPr lang="ru-RU" i="1" dirty="0"/>
              <a:t>, </a:t>
            </a:r>
          </a:p>
          <a:p>
            <a:r>
              <a:rPr lang="kk-KZ" i="1" dirty="0"/>
              <a:t> </a:t>
            </a:r>
            <a:r>
              <a:rPr lang="en-US" i="1" dirty="0"/>
              <a:t>f </a:t>
            </a:r>
            <a:r>
              <a:rPr lang="en-US" i="1" baseline="-25000" dirty="0"/>
              <a:t>T</a:t>
            </a:r>
            <a:r>
              <a:rPr lang="ru-RU" i="1" dirty="0"/>
              <a:t> </a:t>
            </a:r>
            <a:r>
              <a:rPr lang="en-US" i="1" dirty="0"/>
              <a:t>– </a:t>
            </a:r>
            <a:r>
              <a:rPr lang="kk-KZ" i="1" dirty="0"/>
              <a:t>теоретическая частота</a:t>
            </a:r>
            <a:r>
              <a:rPr lang="ru-RU" i="1" dirty="0"/>
              <a:t>, </a:t>
            </a:r>
            <a:r>
              <a:rPr lang="en-US" i="1" dirty="0"/>
              <a:t>k- </a:t>
            </a:r>
            <a:r>
              <a:rPr lang="kk-KZ" i="1" dirty="0"/>
              <a:t>число разрядов признака </a:t>
            </a:r>
            <a:r>
              <a:rPr lang="en-US" i="1" dirty="0"/>
              <a:t> </a:t>
            </a:r>
          </a:p>
          <a:p>
            <a:endParaRPr lang="en-US" i="1" dirty="0"/>
          </a:p>
          <a:p>
            <a:r>
              <a:rPr lang="en-US" i="1" dirty="0" err="1"/>
              <a:t>df</a:t>
            </a:r>
            <a:r>
              <a:rPr lang="en-US" i="1" dirty="0"/>
              <a:t> = k-</a:t>
            </a:r>
            <a:r>
              <a:rPr lang="ru-RU" i="1" dirty="0"/>
              <a:t>1</a:t>
            </a:r>
            <a:r>
              <a:rPr lang="kk-KZ" i="1" dirty="0"/>
              <a:t> </a:t>
            </a:r>
            <a:r>
              <a:rPr lang="en-US" i="1" dirty="0"/>
              <a:t> </a:t>
            </a:r>
          </a:p>
          <a:p>
            <a:endParaRPr lang="en-US" i="1" dirty="0"/>
          </a:p>
          <a:p>
            <a:r>
              <a:rPr lang="kk-KZ" i="1" dirty="0"/>
              <a:t>По таблице определяют критическое значение критерия </a:t>
            </a:r>
            <a:r>
              <a:rPr lang="kk-KZ" i="1" dirty="0">
                <a:solidFill>
                  <a:srgbClr val="0070C0"/>
                </a:solidFill>
                <a:sym typeface="Symbol"/>
              </a:rPr>
              <a:t></a:t>
            </a:r>
            <a:r>
              <a:rPr lang="kk-KZ" i="1" baseline="30000" dirty="0">
                <a:solidFill>
                  <a:srgbClr val="0070C0"/>
                </a:solidFill>
                <a:sym typeface="Symbol"/>
              </a:rPr>
              <a:t>2</a:t>
            </a:r>
            <a:r>
              <a:rPr lang="ru-RU" i="1" baseline="-25000" dirty="0" err="1"/>
              <a:t>крит</a:t>
            </a:r>
            <a:r>
              <a:rPr lang="en-US" i="1" dirty="0"/>
              <a:t> </a:t>
            </a:r>
            <a:r>
              <a:rPr lang="kk-KZ" i="1" dirty="0"/>
              <a:t> для проверки нулевой гипотезы</a:t>
            </a:r>
            <a:endParaRPr lang="ru-RU" dirty="0"/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881818" y="3000372"/>
            <a:ext cx="1428760" cy="64604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2EDDAB-2F71-55CD-4AD5-06DCBE3761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35CFCCE-C540-FD2D-7B2F-F5D80F6B6A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4034" y="0"/>
            <a:ext cx="8229600" cy="914400"/>
          </a:xfrm>
        </p:spPr>
        <p:txBody>
          <a:bodyPr/>
          <a:lstStyle/>
          <a:p>
            <a:r>
              <a:rPr lang="ru-RU" dirty="0"/>
              <a:t>Методы анализа номинативных данных</a:t>
            </a:r>
          </a:p>
        </p:txBody>
      </p:sp>
      <p:sp>
        <p:nvSpPr>
          <p:cNvPr id="3" name="Содержимое 2">
            <a:extLst>
              <a:ext uri="{FF2B5EF4-FFF2-40B4-BE49-F238E27FC236}">
                <a16:creationId xmlns:a16="http://schemas.microsoft.com/office/drawing/2014/main" id="{66F3B403-A873-13E2-A43B-DC1568D503E2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1981200" y="2928934"/>
            <a:ext cx="4041648" cy="3228026"/>
          </a:xfrm>
        </p:spPr>
        <p:txBody>
          <a:bodyPr>
            <a:normAutofit/>
          </a:bodyPr>
          <a:lstStyle/>
          <a:p>
            <a:pPr lvl="2"/>
            <a:endParaRPr lang="ru-RU" dirty="0"/>
          </a:p>
          <a:p>
            <a:pPr lvl="2"/>
            <a:endParaRPr lang="ru-RU" dirty="0"/>
          </a:p>
          <a:p>
            <a:pPr lvl="2"/>
            <a:endParaRPr lang="ru-RU" dirty="0"/>
          </a:p>
        </p:txBody>
      </p:sp>
      <p:graphicFrame>
        <p:nvGraphicFramePr>
          <p:cNvPr id="5" name="Содержимое 4">
            <a:extLst>
              <a:ext uri="{FF2B5EF4-FFF2-40B4-BE49-F238E27FC236}">
                <a16:creationId xmlns:a16="http://schemas.microsoft.com/office/drawing/2014/main" id="{AA6AE1A1-E93D-3CA8-5EEF-596D0B365F20}"/>
              </a:ext>
            </a:extLst>
          </p:cNvPr>
          <p:cNvGraphicFramePr>
            <a:graphicFrameLocks noGrp="1"/>
          </p:cNvGraphicFramePr>
          <p:nvPr>
            <p:ph sz="quarter" idx="2"/>
            <p:extLst>
              <p:ext uri="{D42A27DB-BD31-4B8C-83A1-F6EECF244321}">
                <p14:modId xmlns:p14="http://schemas.microsoft.com/office/powerpoint/2010/main" val="1273758150"/>
              </p:ext>
            </p:extLst>
          </p:nvPr>
        </p:nvGraphicFramePr>
        <p:xfrm>
          <a:off x="839418" y="2428868"/>
          <a:ext cx="7042535" cy="4251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085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085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0850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0850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0850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ru-RU" dirty="0"/>
                        <a:t>частота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en-US" i="1" dirty="0"/>
                        <a:t>f </a:t>
                      </a:r>
                      <a:r>
                        <a:rPr lang="ru-RU" i="1" baseline="-25000" dirty="0" err="1"/>
                        <a:t>эмп</a:t>
                      </a:r>
                      <a:r>
                        <a:rPr lang="en-US" i="1" dirty="0"/>
                        <a:t> </a:t>
                      </a:r>
                      <a:r>
                        <a:rPr lang="ru-RU" i="1" dirty="0"/>
                        <a:t>-</a:t>
                      </a:r>
                      <a:r>
                        <a:rPr lang="en-US" i="1" dirty="0"/>
                        <a:t>f </a:t>
                      </a:r>
                      <a:r>
                        <a:rPr lang="en-US" i="1" baseline="-25000" dirty="0"/>
                        <a:t>T</a:t>
                      </a:r>
                      <a:r>
                        <a:rPr lang="ru-RU" i="1" dirty="0"/>
                        <a:t> </a:t>
                      </a:r>
                      <a:endParaRPr lang="ru-RU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i="1" u="sng" dirty="0"/>
                        <a:t>(</a:t>
                      </a:r>
                      <a:r>
                        <a:rPr lang="en-US" i="1" u="sng" dirty="0"/>
                        <a:t>f </a:t>
                      </a:r>
                      <a:r>
                        <a:rPr lang="ru-RU" i="1" u="sng" baseline="-25000" dirty="0" err="1"/>
                        <a:t>эмп</a:t>
                      </a:r>
                      <a:r>
                        <a:rPr lang="en-US" i="1" u="sng" dirty="0"/>
                        <a:t> </a:t>
                      </a:r>
                      <a:r>
                        <a:rPr lang="ru-RU" i="1" u="sng" dirty="0"/>
                        <a:t>-</a:t>
                      </a:r>
                      <a:r>
                        <a:rPr lang="en-US" i="1" u="sng" dirty="0"/>
                        <a:t>f </a:t>
                      </a:r>
                      <a:r>
                        <a:rPr lang="en-US" i="1" u="sng" baseline="-25000" dirty="0"/>
                        <a:t>T</a:t>
                      </a:r>
                      <a:r>
                        <a:rPr lang="ru-RU" i="1" u="sng" dirty="0"/>
                        <a:t> )</a:t>
                      </a:r>
                      <a:r>
                        <a:rPr lang="ru-RU" i="1" u="none" baseline="30000" dirty="0"/>
                        <a:t>2</a:t>
                      </a:r>
                      <a:endParaRPr lang="ru-RU" u="sng" dirty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i="1" baseline="0" dirty="0"/>
                        <a:t>     </a:t>
                      </a:r>
                      <a:r>
                        <a:rPr lang="en-US" i="1" dirty="0"/>
                        <a:t>f </a:t>
                      </a:r>
                      <a:r>
                        <a:rPr lang="en-US" i="1" baseline="-25000" dirty="0"/>
                        <a:t>T</a:t>
                      </a:r>
                      <a:r>
                        <a:rPr lang="ru-RU" i="1" dirty="0"/>
                        <a:t> </a:t>
                      </a:r>
                      <a:endParaRPr lang="ru-RU" dirty="0"/>
                    </a:p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i="1" dirty="0"/>
                        <a:t>f </a:t>
                      </a:r>
                      <a:r>
                        <a:rPr lang="ru-RU" i="1" baseline="-25000" dirty="0" err="1"/>
                        <a:t>эмп</a:t>
                      </a:r>
                      <a:r>
                        <a:rPr lang="en-US" i="1" dirty="0"/>
                        <a:t>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i="1" dirty="0"/>
                        <a:t>f </a:t>
                      </a:r>
                      <a:r>
                        <a:rPr lang="en-US" i="1" baseline="-25000" dirty="0"/>
                        <a:t>T</a:t>
                      </a:r>
                      <a:r>
                        <a:rPr lang="ru-RU" i="1" dirty="0"/>
                        <a:t> </a:t>
                      </a:r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kk-KZ" dirty="0"/>
                        <a:t>Красные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30/8=3,75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kk-KZ" dirty="0"/>
                        <a:t>Синие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kk-KZ" dirty="0"/>
                        <a:t>Зеленые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kk-KZ" dirty="0"/>
                        <a:t>Белые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kk-KZ" dirty="0"/>
                        <a:t>Желтые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kk-KZ" dirty="0"/>
                        <a:t>Бирюзовые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kk-KZ" dirty="0"/>
                        <a:t>Фиолетовые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kk-KZ" dirty="0"/>
                        <a:t>Лиловые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sym typeface="Symbol"/>
                        </a:rPr>
                        <a:t> 30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C40D61FC-798B-E986-8F71-ABE0C89219BE}"/>
              </a:ext>
            </a:extLst>
          </p:cNvPr>
          <p:cNvSpPr txBox="1"/>
          <p:nvPr/>
        </p:nvSpPr>
        <p:spPr>
          <a:xfrm>
            <a:off x="3139384" y="821464"/>
            <a:ext cx="74295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  <a:p>
            <a:r>
              <a:rPr lang="kk-KZ" i="1" dirty="0">
                <a:sym typeface="Symbol"/>
              </a:rPr>
              <a:t></a:t>
            </a:r>
            <a:r>
              <a:rPr lang="kk-KZ" i="1" baseline="30000" dirty="0"/>
              <a:t>2</a:t>
            </a:r>
            <a:r>
              <a:rPr lang="kk-KZ" i="1" dirty="0"/>
              <a:t> </a:t>
            </a:r>
            <a:r>
              <a:rPr lang="en-US" i="1" dirty="0"/>
              <a:t>=</a:t>
            </a:r>
            <a:r>
              <a:rPr lang="kk-KZ" i="1" dirty="0"/>
              <a:t>			</a:t>
            </a:r>
            <a:r>
              <a:rPr lang="ru-RU" i="1" dirty="0"/>
              <a:t>,  г</a:t>
            </a:r>
            <a:r>
              <a:rPr lang="kk-KZ" i="1" dirty="0"/>
              <a:t>де </a:t>
            </a:r>
            <a:r>
              <a:rPr lang="en-US" i="1" dirty="0"/>
              <a:t>f </a:t>
            </a:r>
            <a:r>
              <a:rPr lang="ru-RU" i="1" baseline="-25000" dirty="0" err="1"/>
              <a:t>эмп</a:t>
            </a:r>
            <a:r>
              <a:rPr lang="en-US" i="1" dirty="0"/>
              <a:t> - </a:t>
            </a:r>
            <a:r>
              <a:rPr lang="kk-KZ" i="1" dirty="0"/>
              <a:t>эмпирическая частота</a:t>
            </a:r>
            <a:r>
              <a:rPr lang="ru-RU" i="1" dirty="0"/>
              <a:t>, </a:t>
            </a:r>
            <a:endParaRPr lang="en-US" i="1" dirty="0"/>
          </a:p>
          <a:p>
            <a:endParaRPr lang="ru-RU" i="1" dirty="0"/>
          </a:p>
          <a:p>
            <a:r>
              <a:rPr lang="kk-KZ" i="1" dirty="0"/>
              <a:t> </a:t>
            </a:r>
            <a:r>
              <a:rPr lang="en-US" i="1" dirty="0"/>
              <a:t>f </a:t>
            </a:r>
            <a:r>
              <a:rPr lang="en-US" i="1" baseline="-25000" dirty="0"/>
              <a:t>T</a:t>
            </a:r>
            <a:r>
              <a:rPr lang="ru-RU" i="1" dirty="0"/>
              <a:t> </a:t>
            </a:r>
            <a:r>
              <a:rPr lang="en-US" i="1" dirty="0"/>
              <a:t>– </a:t>
            </a:r>
            <a:r>
              <a:rPr lang="kk-KZ" i="1" dirty="0"/>
              <a:t>теоретическая частота</a:t>
            </a:r>
            <a:r>
              <a:rPr lang="ru-RU" i="1" dirty="0"/>
              <a:t>, </a:t>
            </a:r>
            <a:r>
              <a:rPr lang="en-US" i="1" dirty="0"/>
              <a:t>k- </a:t>
            </a:r>
            <a:r>
              <a:rPr lang="kk-KZ" i="1" dirty="0"/>
              <a:t>число разрядов признака. </a:t>
            </a:r>
            <a:r>
              <a:rPr lang="en-US" i="1" dirty="0" err="1"/>
              <a:t>df</a:t>
            </a:r>
            <a:r>
              <a:rPr lang="en-US" i="1" dirty="0"/>
              <a:t> = k-</a:t>
            </a:r>
            <a:r>
              <a:rPr lang="ru-RU" dirty="0"/>
              <a:t>1</a:t>
            </a:r>
          </a:p>
        </p:txBody>
      </p:sp>
      <p:sp>
        <p:nvSpPr>
          <p:cNvPr id="2050" name="Rectangle 2">
            <a:extLst>
              <a:ext uri="{FF2B5EF4-FFF2-40B4-BE49-F238E27FC236}">
                <a16:creationId xmlns:a16="http://schemas.microsoft.com/office/drawing/2014/main" id="{7CBD446F-D0E1-07FA-6FD9-5ACE62655E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52" name="Rectangle 4">
            <a:extLst>
              <a:ext uri="{FF2B5EF4-FFF2-40B4-BE49-F238E27FC236}">
                <a16:creationId xmlns:a16="http://schemas.microsoft.com/office/drawing/2014/main" id="{124A31BB-DA0B-1A9B-3731-4E33F81B04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051" name="Picture 3">
            <a:extLst>
              <a:ext uri="{FF2B5EF4-FFF2-40B4-BE49-F238E27FC236}">
                <a16:creationId xmlns:a16="http://schemas.microsoft.com/office/drawing/2014/main" id="{B0F36020-04DA-6083-3E77-3233196F30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770059" y="987017"/>
            <a:ext cx="2217373" cy="571504"/>
          </a:xfrm>
          <a:prstGeom prst="rect">
            <a:avLst/>
          </a:prstGeom>
          <a:noFill/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260FD81F-AC7D-582E-BECF-C170B1464271}"/>
              </a:ext>
            </a:extLst>
          </p:cNvPr>
          <p:cNvSpPr txBox="1"/>
          <p:nvPr/>
        </p:nvSpPr>
        <p:spPr>
          <a:xfrm>
            <a:off x="983432" y="2068442"/>
            <a:ext cx="83582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Задача: Исходные данные ниже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0705E09-4856-246C-A670-939358BBCD46}"/>
              </a:ext>
            </a:extLst>
          </p:cNvPr>
          <p:cNvSpPr txBox="1"/>
          <p:nvPr/>
        </p:nvSpPr>
        <p:spPr>
          <a:xfrm>
            <a:off x="8167702" y="2500307"/>
            <a:ext cx="368893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/>
              <a:t>f </a:t>
            </a:r>
            <a:r>
              <a:rPr lang="en-US" i="1" baseline="-25000" dirty="0"/>
              <a:t>T</a:t>
            </a:r>
            <a:r>
              <a:rPr lang="ru-RU" i="1" dirty="0"/>
              <a:t> =</a:t>
            </a:r>
          </a:p>
          <a:p>
            <a:endParaRPr lang="ru-RU" i="1" dirty="0"/>
          </a:p>
          <a:p>
            <a:r>
              <a:rPr lang="en-US" i="1" dirty="0" err="1"/>
              <a:t>df</a:t>
            </a:r>
            <a:r>
              <a:rPr lang="en-US" i="1" dirty="0"/>
              <a:t> = k-</a:t>
            </a:r>
            <a:r>
              <a:rPr lang="ru-RU" dirty="0"/>
              <a:t>1 </a:t>
            </a:r>
            <a:r>
              <a:rPr lang="en-US" dirty="0" err="1"/>
              <a:t>df</a:t>
            </a:r>
            <a:r>
              <a:rPr lang="en-US" dirty="0"/>
              <a:t>=</a:t>
            </a:r>
            <a:r>
              <a:rPr lang="ru-RU" dirty="0"/>
              <a:t>  </a:t>
            </a:r>
            <a:r>
              <a:rPr lang="en-US" dirty="0"/>
              <a:t>   </a:t>
            </a:r>
            <a:r>
              <a:rPr lang="ru-RU" dirty="0"/>
              <a:t>хи</a:t>
            </a:r>
            <a:r>
              <a:rPr lang="ru-RU" baseline="30000" dirty="0"/>
              <a:t>2   </a:t>
            </a:r>
            <a:r>
              <a:rPr lang="kk-KZ" i="1" dirty="0">
                <a:sym typeface="Symbol"/>
              </a:rPr>
              <a:t></a:t>
            </a:r>
            <a:r>
              <a:rPr lang="kk-KZ" i="1" baseline="30000" dirty="0">
                <a:sym typeface="Symbol"/>
              </a:rPr>
              <a:t>2</a:t>
            </a:r>
            <a:r>
              <a:rPr lang="ru-RU" dirty="0"/>
              <a:t>=</a:t>
            </a:r>
          </a:p>
          <a:p>
            <a:endParaRPr lang="ru-RU" dirty="0"/>
          </a:p>
          <a:p>
            <a:r>
              <a:rPr lang="kk-KZ" i="1" dirty="0">
                <a:sym typeface="Symbol"/>
              </a:rPr>
              <a:t></a:t>
            </a:r>
            <a:r>
              <a:rPr lang="kk-KZ" i="1" baseline="30000" dirty="0"/>
              <a:t>2</a:t>
            </a:r>
            <a:r>
              <a:rPr lang="kk-KZ" i="1" baseline="-25000" dirty="0"/>
              <a:t>кр</a:t>
            </a:r>
            <a:r>
              <a:rPr lang="kk-KZ" i="1" dirty="0"/>
              <a:t> </a:t>
            </a:r>
            <a:r>
              <a:rPr lang="en-US" i="1" dirty="0"/>
              <a:t>           </a:t>
            </a:r>
            <a:r>
              <a:rPr lang="kk-KZ" i="1" dirty="0"/>
              <a:t>хи</a:t>
            </a:r>
            <a:r>
              <a:rPr lang="kk-KZ" i="1" baseline="30000" dirty="0"/>
              <a:t>2</a:t>
            </a:r>
            <a:r>
              <a:rPr lang="ru-RU" i="1" dirty="0" err="1"/>
              <a:t>кр</a:t>
            </a:r>
            <a:r>
              <a:rPr lang="ru-RU" i="1" dirty="0"/>
              <a:t>=</a:t>
            </a:r>
            <a:r>
              <a:rPr lang="en-US" i="1" dirty="0"/>
              <a:t> </a:t>
            </a:r>
            <a:r>
              <a:rPr lang="ru-RU" i="1" dirty="0"/>
              <a:t>		</a:t>
            </a:r>
            <a:r>
              <a:rPr lang="kk-KZ" i="1" dirty="0">
                <a:sym typeface="Symbol"/>
              </a:rPr>
              <a:t></a:t>
            </a:r>
            <a:r>
              <a:rPr lang="kk-KZ" i="1" baseline="30000" dirty="0">
                <a:sym typeface="Symbol"/>
              </a:rPr>
              <a:t>2</a:t>
            </a:r>
            <a:r>
              <a:rPr lang="kk-KZ" i="1" baseline="-25000" dirty="0">
                <a:sym typeface="Symbol"/>
              </a:rPr>
              <a:t>кр</a:t>
            </a:r>
            <a:r>
              <a:rPr lang="ru-RU" dirty="0"/>
              <a:t>=</a:t>
            </a:r>
            <a:endParaRPr lang="kk-KZ" i="1" dirty="0"/>
          </a:p>
          <a:p>
            <a:r>
              <a:rPr lang="kk-KZ" i="1" dirty="0"/>
              <a:t>р=0,05</a:t>
            </a:r>
          </a:p>
          <a:p>
            <a:endParaRPr lang="kk-KZ" i="1" dirty="0"/>
          </a:p>
          <a:p>
            <a:r>
              <a:rPr lang="kk-KZ" i="1" dirty="0"/>
              <a:t>Если </a:t>
            </a:r>
            <a:r>
              <a:rPr lang="kk-KZ" i="1" dirty="0">
                <a:sym typeface="Symbol"/>
              </a:rPr>
              <a:t></a:t>
            </a:r>
            <a:r>
              <a:rPr lang="kk-KZ" i="1" baseline="30000" dirty="0"/>
              <a:t>2</a:t>
            </a:r>
            <a:r>
              <a:rPr lang="en-US" i="1" baseline="-25000" dirty="0"/>
              <a:t>&lt;</a:t>
            </a:r>
            <a:r>
              <a:rPr lang="en-US" i="1" dirty="0"/>
              <a:t> </a:t>
            </a:r>
            <a:r>
              <a:rPr lang="kk-KZ" i="1" dirty="0">
                <a:sym typeface="Symbol"/>
              </a:rPr>
              <a:t></a:t>
            </a:r>
            <a:r>
              <a:rPr lang="kk-KZ" i="1" baseline="30000" dirty="0"/>
              <a:t>2</a:t>
            </a:r>
            <a:r>
              <a:rPr lang="kk-KZ" i="1" baseline="-25000" dirty="0"/>
              <a:t>кр</a:t>
            </a:r>
            <a:r>
              <a:rPr lang="kk-KZ" i="1" dirty="0"/>
              <a:t> </a:t>
            </a:r>
            <a:r>
              <a:rPr lang="ru-RU" i="1" dirty="0"/>
              <a:t>, то гипотеза Н</a:t>
            </a:r>
            <a:r>
              <a:rPr lang="ru-RU" i="1" baseline="-25000" dirty="0"/>
              <a:t>0</a:t>
            </a:r>
          </a:p>
          <a:p>
            <a:r>
              <a:rPr lang="ru-RU" i="1" dirty="0"/>
              <a:t> принимается</a:t>
            </a:r>
          </a:p>
          <a:p>
            <a:r>
              <a:rPr lang="ru-RU" i="1" dirty="0"/>
              <a:t>Нет различия между </a:t>
            </a:r>
          </a:p>
          <a:p>
            <a:r>
              <a:rPr lang="ru-RU" i="1" dirty="0"/>
              <a:t>эмпирическим и </a:t>
            </a:r>
            <a:r>
              <a:rPr lang="ru-RU" i="1" dirty="0" err="1"/>
              <a:t>теор</a:t>
            </a:r>
            <a:endParaRPr lang="ru-RU" i="1" dirty="0"/>
          </a:p>
          <a:p>
            <a:r>
              <a:rPr lang="ru-RU" i="1" dirty="0"/>
              <a:t>распределением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616973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IMG_20201112_11464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5400000">
            <a:off x="3500419" y="1166797"/>
            <a:ext cx="5905541" cy="4429156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24034" y="0"/>
            <a:ext cx="8229600" cy="914400"/>
          </a:xfrm>
        </p:spPr>
        <p:txBody>
          <a:bodyPr/>
          <a:lstStyle/>
          <a:p>
            <a:r>
              <a:rPr lang="ru-RU" dirty="0"/>
              <a:t>Методы анализа номинативных данных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981200" y="2928934"/>
            <a:ext cx="4041648" cy="3228026"/>
          </a:xfrm>
        </p:spPr>
        <p:txBody>
          <a:bodyPr>
            <a:normAutofit/>
          </a:bodyPr>
          <a:lstStyle/>
          <a:p>
            <a:pPr lvl="2"/>
            <a:endParaRPr lang="ru-RU" dirty="0"/>
          </a:p>
          <a:p>
            <a:pPr lvl="2"/>
            <a:endParaRPr lang="ru-RU" dirty="0"/>
          </a:p>
          <a:p>
            <a:pPr lvl="2"/>
            <a:endParaRPr lang="ru-RU" dirty="0"/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sz="quarter" idx="2"/>
            <p:extLst>
              <p:ext uri="{D42A27DB-BD31-4B8C-83A1-F6EECF244321}">
                <p14:modId xmlns:p14="http://schemas.microsoft.com/office/powerpoint/2010/main" val="14519046"/>
              </p:ext>
            </p:extLst>
          </p:nvPr>
        </p:nvGraphicFramePr>
        <p:xfrm>
          <a:off x="839416" y="2220986"/>
          <a:ext cx="7042535" cy="4251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085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085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0850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0850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0850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ru-RU" dirty="0"/>
                        <a:t>частота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en-US" i="1" dirty="0"/>
                        <a:t>f </a:t>
                      </a:r>
                      <a:r>
                        <a:rPr lang="ru-RU" i="1" baseline="-25000" dirty="0" err="1"/>
                        <a:t>эмп</a:t>
                      </a:r>
                      <a:r>
                        <a:rPr lang="en-US" i="1" dirty="0"/>
                        <a:t> </a:t>
                      </a:r>
                      <a:r>
                        <a:rPr lang="ru-RU" i="1" dirty="0"/>
                        <a:t>-</a:t>
                      </a:r>
                      <a:r>
                        <a:rPr lang="en-US" i="1" dirty="0"/>
                        <a:t>f </a:t>
                      </a:r>
                      <a:r>
                        <a:rPr lang="en-US" i="1" baseline="-25000" dirty="0"/>
                        <a:t>T</a:t>
                      </a:r>
                      <a:r>
                        <a:rPr lang="ru-RU" i="1" dirty="0"/>
                        <a:t> </a:t>
                      </a:r>
                      <a:endParaRPr lang="ru-RU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i="1" u="sng" dirty="0"/>
                        <a:t>(</a:t>
                      </a:r>
                      <a:r>
                        <a:rPr lang="en-US" i="1" u="sng" dirty="0"/>
                        <a:t>f </a:t>
                      </a:r>
                      <a:r>
                        <a:rPr lang="ru-RU" i="1" u="sng" baseline="-25000" dirty="0" err="1"/>
                        <a:t>эмп</a:t>
                      </a:r>
                      <a:r>
                        <a:rPr lang="en-US" i="1" u="sng" dirty="0"/>
                        <a:t> </a:t>
                      </a:r>
                      <a:r>
                        <a:rPr lang="ru-RU" i="1" u="sng" dirty="0"/>
                        <a:t>-</a:t>
                      </a:r>
                      <a:r>
                        <a:rPr lang="en-US" i="1" u="sng" dirty="0"/>
                        <a:t>f </a:t>
                      </a:r>
                      <a:r>
                        <a:rPr lang="en-US" i="1" u="sng" baseline="-25000" dirty="0"/>
                        <a:t>T</a:t>
                      </a:r>
                      <a:r>
                        <a:rPr lang="ru-RU" i="1" u="sng" dirty="0"/>
                        <a:t> )</a:t>
                      </a:r>
                      <a:r>
                        <a:rPr lang="ru-RU" i="1" u="none" baseline="30000" dirty="0"/>
                        <a:t>2</a:t>
                      </a:r>
                      <a:endParaRPr lang="ru-RU" u="sng" dirty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i="1" baseline="0" dirty="0"/>
                        <a:t>     </a:t>
                      </a:r>
                      <a:r>
                        <a:rPr lang="en-US" i="1" dirty="0"/>
                        <a:t>f </a:t>
                      </a:r>
                      <a:r>
                        <a:rPr lang="en-US" i="1" baseline="-25000" dirty="0"/>
                        <a:t>T</a:t>
                      </a:r>
                      <a:r>
                        <a:rPr lang="ru-RU" i="1" dirty="0"/>
                        <a:t> </a:t>
                      </a:r>
                      <a:endParaRPr lang="ru-RU" dirty="0"/>
                    </a:p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i="1" dirty="0"/>
                        <a:t>f </a:t>
                      </a:r>
                      <a:r>
                        <a:rPr lang="ru-RU" i="1" baseline="-25000" dirty="0" err="1"/>
                        <a:t>эмп</a:t>
                      </a:r>
                      <a:r>
                        <a:rPr lang="en-US" i="1" dirty="0"/>
                        <a:t>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i="1" dirty="0"/>
                        <a:t>f </a:t>
                      </a:r>
                      <a:r>
                        <a:rPr lang="en-US" i="1" baseline="-25000" dirty="0"/>
                        <a:t>T</a:t>
                      </a:r>
                      <a:r>
                        <a:rPr lang="ru-RU" i="1" dirty="0"/>
                        <a:t> </a:t>
                      </a:r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kk-KZ" dirty="0"/>
                        <a:t>Красные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30/8=3,75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-2,75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2,01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kk-KZ" dirty="0"/>
                        <a:t>Синие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3,75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-0,75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0,15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kk-KZ" dirty="0"/>
                        <a:t>Зеленые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3,75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1,25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0,41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kk-KZ" dirty="0"/>
                        <a:t>Белые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3,75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2,25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1,35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kk-KZ" dirty="0"/>
                        <a:t>Желтые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3,75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0,25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0,02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kk-KZ" dirty="0"/>
                        <a:t>Бирюзовые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3,75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1,25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0,41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kk-KZ" dirty="0"/>
                        <a:t>Фиолетовые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3,75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-0,75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0,15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kk-KZ" dirty="0"/>
                        <a:t>Лиловые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3,75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-0,75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0,15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sym typeface="Symbol"/>
                        </a:rPr>
                        <a:t> 30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4,66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3071664" y="845102"/>
            <a:ext cx="74295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  <a:p>
            <a:r>
              <a:rPr lang="kk-KZ" i="1" dirty="0">
                <a:sym typeface="Symbol"/>
              </a:rPr>
              <a:t></a:t>
            </a:r>
            <a:r>
              <a:rPr lang="kk-KZ" i="1" baseline="30000" dirty="0"/>
              <a:t>2</a:t>
            </a:r>
            <a:r>
              <a:rPr lang="kk-KZ" i="1" dirty="0"/>
              <a:t> </a:t>
            </a:r>
            <a:r>
              <a:rPr lang="en-US" i="1" dirty="0"/>
              <a:t>=</a:t>
            </a:r>
            <a:r>
              <a:rPr lang="kk-KZ" i="1" dirty="0"/>
              <a:t>			</a:t>
            </a:r>
            <a:r>
              <a:rPr lang="ru-RU" i="1" dirty="0"/>
              <a:t>,  г</a:t>
            </a:r>
            <a:r>
              <a:rPr lang="kk-KZ" i="1" dirty="0"/>
              <a:t>де </a:t>
            </a:r>
            <a:r>
              <a:rPr lang="en-US" i="1" dirty="0"/>
              <a:t>f </a:t>
            </a:r>
            <a:r>
              <a:rPr lang="ru-RU" i="1" baseline="-25000" dirty="0" err="1"/>
              <a:t>эмп</a:t>
            </a:r>
            <a:r>
              <a:rPr lang="en-US" i="1" dirty="0"/>
              <a:t> - </a:t>
            </a:r>
            <a:r>
              <a:rPr lang="kk-KZ" i="1" dirty="0"/>
              <a:t>эмпирическая частота</a:t>
            </a:r>
            <a:r>
              <a:rPr lang="ru-RU" i="1" dirty="0"/>
              <a:t>, </a:t>
            </a:r>
          </a:p>
          <a:p>
            <a:r>
              <a:rPr lang="kk-KZ" i="1" dirty="0"/>
              <a:t> </a:t>
            </a:r>
            <a:r>
              <a:rPr lang="en-US" i="1" dirty="0"/>
              <a:t>f </a:t>
            </a:r>
            <a:r>
              <a:rPr lang="en-US" i="1" baseline="-25000" dirty="0"/>
              <a:t>T</a:t>
            </a:r>
            <a:r>
              <a:rPr lang="ru-RU" i="1" dirty="0"/>
              <a:t> </a:t>
            </a:r>
            <a:r>
              <a:rPr lang="en-US" i="1" dirty="0"/>
              <a:t>– </a:t>
            </a:r>
            <a:r>
              <a:rPr lang="kk-KZ" i="1" dirty="0"/>
              <a:t>теоретическая частота</a:t>
            </a:r>
            <a:r>
              <a:rPr lang="ru-RU" i="1" dirty="0"/>
              <a:t>, </a:t>
            </a:r>
            <a:r>
              <a:rPr lang="en-US" i="1" dirty="0"/>
              <a:t>k- </a:t>
            </a:r>
            <a:r>
              <a:rPr lang="kk-KZ" i="1" dirty="0"/>
              <a:t>число разрядов признака. </a:t>
            </a:r>
            <a:r>
              <a:rPr lang="en-US" i="1" dirty="0" err="1"/>
              <a:t>df</a:t>
            </a:r>
            <a:r>
              <a:rPr lang="en-US" i="1" dirty="0"/>
              <a:t> = k-</a:t>
            </a:r>
            <a:r>
              <a:rPr lang="ru-RU" dirty="0"/>
              <a:t>1</a:t>
            </a:r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71763" y="987978"/>
            <a:ext cx="2217373" cy="571504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911424" y="1867361"/>
            <a:ext cx="83582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Задача: Исходные данные ниже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328248" y="2255162"/>
            <a:ext cx="2656914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/>
              <a:t>f </a:t>
            </a:r>
            <a:r>
              <a:rPr lang="en-US" i="1" baseline="-25000" dirty="0"/>
              <a:t>T</a:t>
            </a:r>
            <a:r>
              <a:rPr lang="ru-RU" i="1" dirty="0"/>
              <a:t> = 30/8=3,75</a:t>
            </a:r>
          </a:p>
          <a:p>
            <a:endParaRPr lang="ru-RU" i="1" dirty="0"/>
          </a:p>
          <a:p>
            <a:r>
              <a:rPr lang="en-US" i="1" dirty="0" err="1"/>
              <a:t>df</a:t>
            </a:r>
            <a:r>
              <a:rPr lang="en-US" i="1" dirty="0"/>
              <a:t> = k-</a:t>
            </a:r>
            <a:r>
              <a:rPr lang="ru-RU" dirty="0"/>
              <a:t>1 </a:t>
            </a:r>
            <a:r>
              <a:rPr lang="en-US" dirty="0" err="1"/>
              <a:t>df</a:t>
            </a:r>
            <a:r>
              <a:rPr lang="en-US" dirty="0"/>
              <a:t>=7</a:t>
            </a:r>
            <a:r>
              <a:rPr lang="ru-RU" dirty="0"/>
              <a:t>  хи2=4,66</a:t>
            </a:r>
          </a:p>
          <a:p>
            <a:endParaRPr lang="ru-RU" dirty="0"/>
          </a:p>
          <a:p>
            <a:r>
              <a:rPr lang="kk-KZ" i="1" dirty="0">
                <a:sym typeface="Symbol"/>
              </a:rPr>
              <a:t></a:t>
            </a:r>
            <a:r>
              <a:rPr lang="kk-KZ" i="1" baseline="30000" dirty="0"/>
              <a:t>2</a:t>
            </a:r>
            <a:r>
              <a:rPr lang="kk-KZ" i="1" baseline="-25000" dirty="0"/>
              <a:t>кр</a:t>
            </a:r>
            <a:r>
              <a:rPr lang="kk-KZ" i="1" dirty="0"/>
              <a:t> </a:t>
            </a:r>
            <a:r>
              <a:rPr lang="en-US" i="1" dirty="0"/>
              <a:t>           </a:t>
            </a:r>
            <a:r>
              <a:rPr lang="kk-KZ" i="1" dirty="0"/>
              <a:t>хи2</a:t>
            </a:r>
            <a:r>
              <a:rPr lang="ru-RU" i="1" dirty="0" err="1"/>
              <a:t>кр</a:t>
            </a:r>
            <a:r>
              <a:rPr lang="ru-RU" i="1" dirty="0"/>
              <a:t>=14,008</a:t>
            </a:r>
            <a:endParaRPr lang="kk-KZ" i="1" dirty="0"/>
          </a:p>
          <a:p>
            <a:r>
              <a:rPr lang="kk-KZ" i="1" dirty="0"/>
              <a:t>р=0,05</a:t>
            </a:r>
          </a:p>
          <a:p>
            <a:endParaRPr lang="kk-KZ" i="1" dirty="0"/>
          </a:p>
          <a:p>
            <a:r>
              <a:rPr lang="kk-KZ" i="1" dirty="0"/>
              <a:t>Если </a:t>
            </a:r>
            <a:r>
              <a:rPr lang="kk-KZ" i="1" dirty="0">
                <a:sym typeface="Symbol"/>
              </a:rPr>
              <a:t></a:t>
            </a:r>
            <a:r>
              <a:rPr lang="kk-KZ" i="1" baseline="30000" dirty="0"/>
              <a:t>2</a:t>
            </a:r>
            <a:r>
              <a:rPr lang="en-US" i="1" baseline="-25000" dirty="0"/>
              <a:t>&lt;</a:t>
            </a:r>
            <a:r>
              <a:rPr lang="en-US" i="1" dirty="0"/>
              <a:t> </a:t>
            </a:r>
            <a:r>
              <a:rPr lang="kk-KZ" i="1" dirty="0">
                <a:sym typeface="Symbol"/>
              </a:rPr>
              <a:t></a:t>
            </a:r>
            <a:r>
              <a:rPr lang="kk-KZ" i="1" baseline="30000" dirty="0"/>
              <a:t>2</a:t>
            </a:r>
            <a:r>
              <a:rPr lang="kk-KZ" i="1" baseline="-25000" dirty="0"/>
              <a:t>кр</a:t>
            </a:r>
            <a:r>
              <a:rPr lang="kk-KZ" i="1" dirty="0"/>
              <a:t> </a:t>
            </a:r>
            <a:r>
              <a:rPr lang="ru-RU" i="1" dirty="0"/>
              <a:t>, то </a:t>
            </a:r>
          </a:p>
          <a:p>
            <a:r>
              <a:rPr lang="ru-RU" i="1" dirty="0"/>
              <a:t>Гипотеза Н</a:t>
            </a:r>
            <a:r>
              <a:rPr lang="ru-RU" i="1" baseline="-25000" dirty="0"/>
              <a:t>0</a:t>
            </a:r>
          </a:p>
          <a:p>
            <a:r>
              <a:rPr lang="ru-RU" i="1" dirty="0"/>
              <a:t> принимается</a:t>
            </a:r>
          </a:p>
          <a:p>
            <a:r>
              <a:rPr lang="ru-RU" i="1" dirty="0"/>
              <a:t>Нет различия между </a:t>
            </a:r>
          </a:p>
          <a:p>
            <a:r>
              <a:rPr lang="ru-RU" i="1" dirty="0"/>
              <a:t>эмпирическим и </a:t>
            </a:r>
            <a:r>
              <a:rPr lang="ru-RU" i="1" dirty="0" err="1"/>
              <a:t>теор</a:t>
            </a:r>
            <a:endParaRPr lang="ru-RU" i="1" dirty="0"/>
          </a:p>
          <a:p>
            <a:r>
              <a:rPr lang="ru-RU" i="1" dirty="0"/>
              <a:t>распределением</a:t>
            </a:r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24034" y="0"/>
            <a:ext cx="8229600" cy="914400"/>
          </a:xfrm>
        </p:spPr>
        <p:txBody>
          <a:bodyPr/>
          <a:lstStyle/>
          <a:p>
            <a:r>
              <a:rPr lang="ru-RU" dirty="0"/>
              <a:t>Методы анализа номинативных данных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981200" y="2928934"/>
            <a:ext cx="4041648" cy="3228026"/>
          </a:xfrm>
        </p:spPr>
        <p:txBody>
          <a:bodyPr>
            <a:normAutofit/>
          </a:bodyPr>
          <a:lstStyle/>
          <a:p>
            <a:pPr lvl="2"/>
            <a:endParaRPr lang="ru-RU" dirty="0"/>
          </a:p>
          <a:p>
            <a:pPr lvl="2"/>
            <a:endParaRPr lang="ru-RU" dirty="0"/>
          </a:p>
          <a:p>
            <a:pPr lvl="2"/>
            <a:endParaRPr lang="ru-RU" dirty="0"/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sz="quarter" idx="2"/>
            <p:extLst>
              <p:ext uri="{D42A27DB-BD31-4B8C-83A1-F6EECF244321}">
                <p14:modId xmlns:p14="http://schemas.microsoft.com/office/powerpoint/2010/main" val="1141123516"/>
              </p:ext>
            </p:extLst>
          </p:nvPr>
        </p:nvGraphicFramePr>
        <p:xfrm>
          <a:off x="2061468" y="4154271"/>
          <a:ext cx="9147100" cy="2377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294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294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294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294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294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оценка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число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Ожидаемое</a:t>
                      </a:r>
                      <a:r>
                        <a:rPr lang="ru-RU" baseline="0" dirty="0"/>
                        <a:t> равномерное распределение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Остаток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i="1" u="sng" dirty="0"/>
                        <a:t>(</a:t>
                      </a:r>
                      <a:r>
                        <a:rPr lang="en-US" i="1" u="sng" dirty="0"/>
                        <a:t>f </a:t>
                      </a:r>
                      <a:r>
                        <a:rPr lang="ru-RU" i="1" u="sng" baseline="-25000" dirty="0" err="1"/>
                        <a:t>эмп</a:t>
                      </a:r>
                      <a:r>
                        <a:rPr lang="en-US" i="1" u="sng" dirty="0"/>
                        <a:t> </a:t>
                      </a:r>
                      <a:r>
                        <a:rPr lang="ru-RU" i="1" u="sng" dirty="0"/>
                        <a:t>-</a:t>
                      </a:r>
                      <a:r>
                        <a:rPr lang="en-US" i="1" u="sng" dirty="0"/>
                        <a:t>f </a:t>
                      </a:r>
                      <a:r>
                        <a:rPr lang="en-US" i="1" u="sng" baseline="-25000" dirty="0"/>
                        <a:t>T</a:t>
                      </a:r>
                      <a:r>
                        <a:rPr lang="ru-RU" i="1" u="sng" dirty="0"/>
                        <a:t> )</a:t>
                      </a:r>
                      <a:r>
                        <a:rPr lang="ru-RU" i="1" u="none" baseline="30000" dirty="0"/>
                        <a:t>2</a:t>
                      </a:r>
                      <a:endParaRPr lang="ru-RU" u="sng" dirty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i="1" baseline="0" dirty="0"/>
                        <a:t>     </a:t>
                      </a:r>
                      <a:r>
                        <a:rPr lang="en-US" i="1" dirty="0"/>
                        <a:t>f </a:t>
                      </a:r>
                      <a:r>
                        <a:rPr lang="en-US" i="1" baseline="-25000" dirty="0"/>
                        <a:t>T</a:t>
                      </a:r>
                      <a:r>
                        <a:rPr lang="ru-RU" i="1" dirty="0"/>
                        <a:t> </a:t>
                      </a:r>
                      <a:endParaRPr lang="ru-RU" dirty="0"/>
                    </a:p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3540">
                <a:tc>
                  <a:txBody>
                    <a:bodyPr/>
                    <a:lstStyle/>
                    <a:p>
                      <a:r>
                        <a:rPr lang="ru-RU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3540">
                <a:tc>
                  <a:txBody>
                    <a:bodyPr/>
                    <a:lstStyle/>
                    <a:p>
                      <a:r>
                        <a:rPr lang="ru-RU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3540">
                <a:tc>
                  <a:txBody>
                    <a:bodyPr/>
                    <a:lstStyle/>
                    <a:p>
                      <a:r>
                        <a:rPr lang="ru-RU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3540">
                <a:tc>
                  <a:txBody>
                    <a:bodyPr/>
                    <a:lstStyle/>
                    <a:p>
                      <a:r>
                        <a:rPr lang="ru-RU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3238448" y="1214422"/>
            <a:ext cx="74295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  <a:p>
            <a:r>
              <a:rPr lang="kk-KZ" i="1" dirty="0">
                <a:sym typeface="Symbol"/>
              </a:rPr>
              <a:t></a:t>
            </a:r>
            <a:r>
              <a:rPr lang="kk-KZ" i="1" baseline="30000" dirty="0"/>
              <a:t>2</a:t>
            </a:r>
            <a:r>
              <a:rPr lang="kk-KZ" i="1" dirty="0"/>
              <a:t> </a:t>
            </a:r>
            <a:r>
              <a:rPr lang="en-US" i="1" dirty="0"/>
              <a:t>=</a:t>
            </a:r>
            <a:r>
              <a:rPr lang="kk-KZ" i="1" dirty="0"/>
              <a:t>			</a:t>
            </a:r>
            <a:r>
              <a:rPr lang="ru-RU" i="1" dirty="0"/>
              <a:t>,  г</a:t>
            </a:r>
            <a:r>
              <a:rPr lang="kk-KZ" i="1" dirty="0"/>
              <a:t>де </a:t>
            </a:r>
            <a:r>
              <a:rPr lang="en-US" i="1" dirty="0"/>
              <a:t>f </a:t>
            </a:r>
            <a:r>
              <a:rPr lang="ru-RU" i="1" baseline="-25000" dirty="0" err="1"/>
              <a:t>эмп</a:t>
            </a:r>
            <a:r>
              <a:rPr lang="en-US" i="1" dirty="0"/>
              <a:t> - </a:t>
            </a:r>
            <a:r>
              <a:rPr lang="kk-KZ" i="1" dirty="0"/>
              <a:t>эмпирическая частота</a:t>
            </a:r>
            <a:r>
              <a:rPr lang="ru-RU" i="1" dirty="0"/>
              <a:t>, </a:t>
            </a:r>
          </a:p>
          <a:p>
            <a:r>
              <a:rPr lang="kk-KZ" i="1" dirty="0"/>
              <a:t> </a:t>
            </a:r>
            <a:r>
              <a:rPr lang="en-US" i="1" dirty="0"/>
              <a:t>f </a:t>
            </a:r>
            <a:r>
              <a:rPr lang="en-US" i="1" baseline="-25000" dirty="0"/>
              <a:t>T</a:t>
            </a:r>
            <a:r>
              <a:rPr lang="ru-RU" i="1" dirty="0"/>
              <a:t> </a:t>
            </a:r>
            <a:r>
              <a:rPr lang="en-US" i="1" dirty="0"/>
              <a:t>– </a:t>
            </a:r>
            <a:r>
              <a:rPr lang="kk-KZ" i="1" dirty="0"/>
              <a:t>теоретическая частота</a:t>
            </a:r>
            <a:r>
              <a:rPr lang="ru-RU" i="1" dirty="0"/>
              <a:t>, </a:t>
            </a:r>
            <a:r>
              <a:rPr lang="en-US" i="1" dirty="0"/>
              <a:t>k- </a:t>
            </a:r>
            <a:r>
              <a:rPr lang="kk-KZ" i="1" dirty="0"/>
              <a:t>число разрядов признака. </a:t>
            </a:r>
            <a:r>
              <a:rPr lang="en-US" i="1" dirty="0" err="1"/>
              <a:t>df</a:t>
            </a:r>
            <a:r>
              <a:rPr lang="en-US" i="1" dirty="0"/>
              <a:t> = k-</a:t>
            </a:r>
            <a:r>
              <a:rPr lang="ru-RU" dirty="0"/>
              <a:t>1</a:t>
            </a:r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738547" y="1357298"/>
            <a:ext cx="2217373" cy="571504"/>
          </a:xfrm>
          <a:prstGeom prst="rect">
            <a:avLst/>
          </a:prstGeom>
          <a:noFill/>
        </p:spPr>
      </p:pic>
      <p:graphicFrame>
        <p:nvGraphicFramePr>
          <p:cNvPr id="9" name="Содержимое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95894740"/>
              </p:ext>
            </p:extLst>
          </p:nvPr>
        </p:nvGraphicFramePr>
        <p:xfrm>
          <a:off x="983432" y="3295949"/>
          <a:ext cx="4041775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001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657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0835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0835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0835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Оценки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число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846084" y="2295457"/>
            <a:ext cx="110105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Задача: дети в одной из школ достигли успеха в обучении алгебре. Проведена контрольная работа, получены следующие результаты. Проверялось предположение о равномерном распределении оценок за контрольную работу.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7914" y="0"/>
            <a:ext cx="9720072" cy="1499616"/>
          </a:xfrm>
        </p:spPr>
        <p:txBody>
          <a:bodyPr/>
          <a:lstStyle/>
          <a:p>
            <a:r>
              <a:rPr lang="kk-KZ" dirty="0"/>
              <a:t>Анализ классификаций данных</a:t>
            </a:r>
            <a:endParaRPr lang="ru-RU" dirty="0"/>
          </a:p>
        </p:txBody>
      </p:sp>
      <p:sp>
        <p:nvSpPr>
          <p:cNvPr id="7" name="Объект 6"/>
          <p:cNvSpPr>
            <a:spLocks noGrp="1"/>
          </p:cNvSpPr>
          <p:nvPr>
            <p:ph sz="quarter" idx="1"/>
          </p:nvPr>
        </p:nvSpPr>
        <p:spPr>
          <a:xfrm>
            <a:off x="609600" y="1893194"/>
            <a:ext cx="6206480" cy="4263766"/>
          </a:xfrm>
        </p:spPr>
        <p:txBody>
          <a:bodyPr>
            <a:normAutofit fontScale="92500" lnSpcReduction="20000"/>
          </a:bodyPr>
          <a:lstStyle/>
          <a:p>
            <a:r>
              <a:rPr lang="kk-KZ" dirty="0"/>
              <a:t>Проведено исследование клиентов 80 человек</a:t>
            </a:r>
            <a:r>
              <a:rPr lang="ru-RU" dirty="0"/>
              <a:t>, которые приходили в клинику с понедельника по пятницу. Было предположено, что клиенты приходили в клинику равномерно, кроме понедельника и среды. Предполагалось, что в понедельник придет в 2 раза больше клиентов, а в среду придет в 3 раза больше клиентов, чем в остальные дни.</a:t>
            </a:r>
          </a:p>
          <a:p>
            <a:r>
              <a:rPr lang="ru-RU" dirty="0"/>
              <a:t>Необходимо проверить гипотезу об отличии эмпирического и теоретического распределения частот от исследовательской модели. </a:t>
            </a:r>
            <a:r>
              <a:rPr lang="ru-RU" dirty="0">
                <a:sym typeface="Symbol" panose="05050102010706020507" pitchFamily="18" charset="2"/>
              </a:rPr>
              <a:t>=0,05</a:t>
            </a:r>
            <a:endParaRPr lang="ru-RU" dirty="0"/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7680176" y="914399"/>
          <a:ext cx="4176464" cy="504012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882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882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20018">
                <a:tc>
                  <a:txBody>
                    <a:bodyPr/>
                    <a:lstStyle/>
                    <a:p>
                      <a:r>
                        <a:rPr lang="ru-RU" dirty="0"/>
                        <a:t>Случай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Клиент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20018">
                <a:tc>
                  <a:txBody>
                    <a:bodyPr/>
                    <a:lstStyle/>
                    <a:p>
                      <a:r>
                        <a:rPr lang="ru-RU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Понедельник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20018">
                <a:tc>
                  <a:txBody>
                    <a:bodyPr/>
                    <a:lstStyle/>
                    <a:p>
                      <a:r>
                        <a:rPr lang="ru-RU" dirty="0"/>
                        <a:t>2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Понедельник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20018">
                <a:tc>
                  <a:txBody>
                    <a:bodyPr/>
                    <a:lstStyle/>
                    <a:p>
                      <a:r>
                        <a:rPr lang="ru-RU" dirty="0"/>
                        <a:t>3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Вторник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20018">
                <a:tc>
                  <a:txBody>
                    <a:bodyPr/>
                    <a:lstStyle/>
                    <a:p>
                      <a:r>
                        <a:rPr lang="ru-RU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Пятница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20018">
                <a:tc>
                  <a:txBody>
                    <a:bodyPr/>
                    <a:lstStyle/>
                    <a:p>
                      <a:r>
                        <a:rPr lang="ru-RU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Среда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20018">
                <a:tc>
                  <a:txBody>
                    <a:bodyPr/>
                    <a:lstStyle/>
                    <a:p>
                      <a:r>
                        <a:rPr lang="ru-RU" dirty="0"/>
                        <a:t>…</a:t>
                      </a:r>
                    </a:p>
                    <a:p>
                      <a:r>
                        <a:rPr lang="ru-RU" dirty="0"/>
                        <a:t>80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….</a:t>
                      </a:r>
                    </a:p>
                    <a:p>
                      <a:r>
                        <a:rPr lang="ru-RU" dirty="0"/>
                        <a:t>среда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9613065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Таблица частот</a:t>
            </a: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sz="quarter" idx="1"/>
          </p:nvPr>
        </p:nvGraphicFramePr>
        <p:xfrm>
          <a:off x="609600" y="1669961"/>
          <a:ext cx="5389564" cy="2595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9478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9478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День недели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Частота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понедельник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24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вторник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среда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32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четверг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пятница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80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6543112" y="1335024"/>
            <a:ext cx="5389564" cy="4686622"/>
          </a:xfrm>
        </p:spPr>
        <p:txBody>
          <a:bodyPr>
            <a:normAutofit fontScale="77500" lnSpcReduction="20000"/>
          </a:bodyPr>
          <a:lstStyle/>
          <a:p>
            <a:r>
              <a:rPr lang="ru-RU" dirty="0"/>
              <a:t>Формулируем гипотезу</a:t>
            </a:r>
          </a:p>
          <a:p>
            <a:endParaRPr lang="ru-RU" dirty="0"/>
          </a:p>
          <a:p>
            <a:r>
              <a:rPr lang="en-US" dirty="0"/>
              <a:t>N=80</a:t>
            </a:r>
          </a:p>
          <a:p>
            <a:r>
              <a:rPr lang="en-US" dirty="0"/>
              <a:t>H0: </a:t>
            </a:r>
            <a:r>
              <a:rPr lang="kk-KZ" dirty="0"/>
              <a:t>Эмпирическое распределение соответствует теоретическому</a:t>
            </a:r>
          </a:p>
          <a:p>
            <a:r>
              <a:rPr lang="kk-KZ" dirty="0"/>
              <a:t>Сравниваемые доли посещений клиентами клиники соответствуют теоретическому распределению</a:t>
            </a:r>
          </a:p>
          <a:p>
            <a:r>
              <a:rPr lang="en-US" dirty="0"/>
              <a:t>H</a:t>
            </a:r>
            <a:r>
              <a:rPr lang="kk-KZ" dirty="0"/>
              <a:t>1</a:t>
            </a:r>
            <a:r>
              <a:rPr lang="en-US" dirty="0"/>
              <a:t>:</a:t>
            </a:r>
            <a:r>
              <a:rPr lang="kk-KZ" dirty="0"/>
              <a:t> Эмпирическое распределение не соответствует теоретическому</a:t>
            </a:r>
          </a:p>
          <a:p>
            <a:endParaRPr lang="kk-KZ" dirty="0"/>
          </a:p>
          <a:p>
            <a:r>
              <a:rPr lang="kk-KZ" i="1" dirty="0">
                <a:sym typeface="Symbol"/>
              </a:rPr>
              <a:t></a:t>
            </a:r>
            <a:r>
              <a:rPr lang="kk-KZ" i="1" baseline="30000" dirty="0"/>
              <a:t>2</a:t>
            </a:r>
            <a:r>
              <a:rPr lang="kk-KZ" i="1" dirty="0"/>
              <a:t> </a:t>
            </a:r>
            <a:r>
              <a:rPr lang="en-US" i="1" dirty="0"/>
              <a:t>=</a:t>
            </a:r>
            <a:r>
              <a:rPr lang="ru-RU" i="1" dirty="0"/>
              <a:t>	   </a:t>
            </a:r>
            <a:r>
              <a:rPr lang="kk-KZ" i="1" dirty="0"/>
              <a:t>			</a:t>
            </a:r>
            <a:r>
              <a:rPr lang="ru-RU" i="1" dirty="0"/>
              <a:t>,     г</a:t>
            </a:r>
            <a:r>
              <a:rPr lang="kk-KZ" i="1" dirty="0"/>
              <a:t>де </a:t>
            </a:r>
            <a:r>
              <a:rPr lang="en-US" i="1" dirty="0"/>
              <a:t>f </a:t>
            </a:r>
            <a:r>
              <a:rPr lang="ru-RU" i="1" baseline="-25000" dirty="0" err="1"/>
              <a:t>эмп</a:t>
            </a:r>
            <a:r>
              <a:rPr lang="en-US" i="1" dirty="0"/>
              <a:t> - </a:t>
            </a:r>
            <a:r>
              <a:rPr lang="kk-KZ" i="1" dirty="0"/>
              <a:t>эмпирическая частота</a:t>
            </a:r>
            <a:r>
              <a:rPr lang="ru-RU" i="1" dirty="0"/>
              <a:t>, </a:t>
            </a:r>
          </a:p>
          <a:p>
            <a:r>
              <a:rPr lang="kk-KZ" i="1" dirty="0"/>
              <a:t> </a:t>
            </a:r>
            <a:r>
              <a:rPr lang="en-US" i="1" dirty="0"/>
              <a:t>f </a:t>
            </a:r>
            <a:r>
              <a:rPr lang="en-US" i="1" baseline="-25000" dirty="0"/>
              <a:t>T</a:t>
            </a:r>
            <a:r>
              <a:rPr lang="ru-RU" i="1" dirty="0"/>
              <a:t> </a:t>
            </a:r>
            <a:r>
              <a:rPr lang="en-US" i="1" dirty="0"/>
              <a:t>– </a:t>
            </a:r>
            <a:r>
              <a:rPr lang="kk-KZ" i="1" dirty="0"/>
              <a:t>теоретическая частота</a:t>
            </a:r>
            <a:r>
              <a:rPr lang="ru-RU" i="1" dirty="0"/>
              <a:t>, </a:t>
            </a:r>
            <a:r>
              <a:rPr lang="en-US" i="1" dirty="0"/>
              <a:t>k- </a:t>
            </a:r>
            <a:r>
              <a:rPr lang="kk-KZ" i="1" dirty="0"/>
              <a:t>число разрядов признака. </a:t>
            </a:r>
            <a:r>
              <a:rPr lang="en-US" i="1" dirty="0" err="1"/>
              <a:t>df</a:t>
            </a:r>
            <a:r>
              <a:rPr lang="en-US" i="1" dirty="0"/>
              <a:t> = k-</a:t>
            </a:r>
            <a:r>
              <a:rPr lang="ru-RU" dirty="0"/>
              <a:t>1</a:t>
            </a:r>
          </a:p>
          <a:p>
            <a:endParaRPr lang="ru-RU" dirty="0"/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608168" y="4365104"/>
            <a:ext cx="2217373" cy="571504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609600" y="4509120"/>
            <a:ext cx="55220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1) Суммы эмпирических и теоретических частот равны</a:t>
            </a:r>
          </a:p>
          <a:p>
            <a:r>
              <a:rPr lang="ru-RU" dirty="0"/>
              <a:t>2) Количество градаций более 5</a:t>
            </a:r>
          </a:p>
        </p:txBody>
      </p:sp>
    </p:spTree>
    <p:extLst>
      <p:ext uri="{BB962C8B-B14F-4D97-AF65-F5344CB8AC3E}">
        <p14:creationId xmlns:p14="http://schemas.microsoft.com/office/powerpoint/2010/main" val="31609390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52596" y="0"/>
            <a:ext cx="8229600" cy="642918"/>
          </a:xfrm>
        </p:spPr>
        <p:txBody>
          <a:bodyPr/>
          <a:lstStyle/>
          <a:p>
            <a:r>
              <a:rPr lang="ru-RU" dirty="0"/>
              <a:t>Литература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695400" y="642918"/>
            <a:ext cx="11089232" cy="6215082"/>
          </a:xfrm>
        </p:spPr>
        <p:txBody>
          <a:bodyPr>
            <a:normAutofit fontScale="77500" lnSpcReduction="20000"/>
          </a:bodyPr>
          <a:lstStyle/>
          <a:p>
            <a:r>
              <a:rPr lang="ru-RU" sz="2800" dirty="0"/>
              <a:t>Новикова Н.В., Новиков А.И. Математические методы в психологии. – М., 2015 (</a:t>
            </a:r>
            <a:r>
              <a:rPr lang="en-US" sz="2800" dirty="0" err="1"/>
              <a:t>Exel</a:t>
            </a:r>
            <a:r>
              <a:rPr lang="en-US" sz="2800" dirty="0"/>
              <a:t> </a:t>
            </a:r>
            <a:r>
              <a:rPr lang="kk-KZ" sz="2800" dirty="0"/>
              <a:t>и </a:t>
            </a:r>
            <a:r>
              <a:rPr lang="en-US" sz="2800" dirty="0"/>
              <a:t>SPSS</a:t>
            </a:r>
            <a:r>
              <a:rPr lang="ru-RU" sz="2800" dirty="0"/>
              <a:t>)</a:t>
            </a:r>
          </a:p>
          <a:p>
            <a:r>
              <a:rPr lang="ru-RU" sz="2800" dirty="0"/>
              <a:t>Гребенникова, И. В. Методы математической обработки экспериментальных данных: </a:t>
            </a:r>
            <a:r>
              <a:rPr lang="ru-RU" sz="2800" dirty="0" err="1"/>
              <a:t>учеб-но-методическое</a:t>
            </a:r>
            <a:r>
              <a:rPr lang="ru-RU" sz="2800" dirty="0"/>
              <a:t> пособие / И. В. Гребенникова. — Екатеринбург : Изд-во  Урал. ун-та, 2015. — 124 с.</a:t>
            </a:r>
          </a:p>
          <a:p>
            <a:r>
              <a:rPr lang="ru-RU" sz="2800" dirty="0" err="1"/>
              <a:t>Наследов</a:t>
            </a:r>
            <a:r>
              <a:rPr lang="ru-RU" sz="2800" dirty="0"/>
              <a:t> А.Д. Математические методы психологического исследования. Анализ и интерпретация данных. – СПб: Речь, 2006. – 396 с.</a:t>
            </a:r>
          </a:p>
          <a:p>
            <a:r>
              <a:rPr lang="kk-KZ" sz="2800" dirty="0"/>
              <a:t>Болтаева Ә.М. Психологиялық ғылыми зерттеулерді ұйымдастыру: оқу құралы. – Алматы, 2015. – 122 б.</a:t>
            </a:r>
            <a:endParaRPr lang="ru-RU" sz="2800" dirty="0"/>
          </a:p>
          <a:p>
            <a:r>
              <a:rPr lang="ru-RU" sz="2800" dirty="0"/>
              <a:t>Титкова Л.С. Математические методы в психологии. - Владивосток, 2002. – 85с.</a:t>
            </a:r>
          </a:p>
          <a:p>
            <a:endParaRPr lang="ru-RU" dirty="0"/>
          </a:p>
          <a:p>
            <a:r>
              <a:rPr lang="ru-RU" dirty="0" err="1"/>
              <a:t>Наследов</a:t>
            </a:r>
            <a:r>
              <a:rPr lang="ru-RU" dirty="0"/>
              <a:t> А.Д. Мат.методы в психологии</a:t>
            </a:r>
          </a:p>
          <a:p>
            <a:r>
              <a:rPr lang="lt-LT" dirty="0">
                <a:hlinkClick r:id="rId2"/>
              </a:rPr>
              <a:t>https://www.coursera.org/learn/matematicheskiye-metody-v-psikhologii/lecture/uwDUH/vidieo-4-1-analiz-klassifikatsii-raspriedielieniia-chastot</a:t>
            </a:r>
            <a:endParaRPr lang="ru-RU" dirty="0"/>
          </a:p>
          <a:p>
            <a:r>
              <a:rPr lang="lt-LT" dirty="0">
                <a:hlinkClick r:id="rId3"/>
              </a:rPr>
              <a:t>https://www.coursera.org/learn/matematicheskiye-metody-v-psikhologii/lecture/zFvcm/vidieo-praktika-4-2-analiz-klassifikatsii-chast-2</a:t>
            </a:r>
            <a:endParaRPr lang="ru-RU" dirty="0"/>
          </a:p>
          <a:p>
            <a:endParaRPr lang="ru-RU" dirty="0"/>
          </a:p>
          <a:p>
            <a:r>
              <a:rPr lang="ru-RU" dirty="0"/>
              <a:t>Асимметрия </a:t>
            </a:r>
            <a:r>
              <a:rPr lang="lt-LT" dirty="0">
                <a:hlinkClick r:id="rId4"/>
              </a:rPr>
              <a:t>https://statpsy.ru/descriptive/asimmetriya</a:t>
            </a:r>
            <a:endParaRPr lang="en-US" dirty="0"/>
          </a:p>
          <a:p>
            <a:r>
              <a:rPr lang="lt-LT" dirty="0"/>
              <a:t>http://mathprofi.ru/asimmetriya_i_excess.html</a:t>
            </a:r>
            <a:endParaRPr lang="ru-RU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1/8 - доля</a:t>
            </a: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sz="quarter" idx="2"/>
          </p:nvPr>
        </p:nvGraphicFramePr>
        <p:xfrm>
          <a:off x="6099690" y="2413761"/>
          <a:ext cx="5895700" cy="3134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791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791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791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1812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4015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kk-KZ" dirty="0"/>
                        <a:t>День</a:t>
                      </a:r>
                      <a:r>
                        <a:rPr lang="kk-KZ" baseline="0" dirty="0"/>
                        <a:t> недели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/>
                        <a:t>Эмпирич</a:t>
                      </a:r>
                      <a:r>
                        <a:rPr lang="ru-RU" baseline="0" dirty="0"/>
                        <a:t> частота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/>
                        <a:t>Теорет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распред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Остаток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i="1" u="sng" dirty="0"/>
                        <a:t>(</a:t>
                      </a:r>
                      <a:r>
                        <a:rPr lang="en-US" i="1" u="sng" dirty="0"/>
                        <a:t>f </a:t>
                      </a:r>
                      <a:r>
                        <a:rPr lang="ru-RU" i="1" u="sng" baseline="-25000" dirty="0" err="1"/>
                        <a:t>эмп</a:t>
                      </a:r>
                      <a:r>
                        <a:rPr lang="en-US" i="1" u="sng" dirty="0"/>
                        <a:t> </a:t>
                      </a:r>
                      <a:r>
                        <a:rPr lang="ru-RU" i="1" u="sng" dirty="0"/>
                        <a:t>-</a:t>
                      </a:r>
                      <a:r>
                        <a:rPr lang="en-US" i="1" u="sng" dirty="0"/>
                        <a:t>f </a:t>
                      </a:r>
                      <a:r>
                        <a:rPr lang="en-US" i="1" u="sng" baseline="-25000" dirty="0"/>
                        <a:t>T</a:t>
                      </a:r>
                      <a:r>
                        <a:rPr lang="ru-RU" i="1" u="sng" dirty="0"/>
                        <a:t> )</a:t>
                      </a:r>
                      <a:r>
                        <a:rPr lang="ru-RU" i="1" u="none" baseline="30000" dirty="0"/>
                        <a:t>2</a:t>
                      </a:r>
                      <a:endParaRPr lang="ru-RU" u="sng" dirty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i="1" baseline="0" dirty="0"/>
                        <a:t>     </a:t>
                      </a:r>
                      <a:r>
                        <a:rPr lang="en-US" i="1" dirty="0"/>
                        <a:t>f </a:t>
                      </a:r>
                      <a:r>
                        <a:rPr lang="en-US" i="1" baseline="-25000" dirty="0"/>
                        <a:t>T</a:t>
                      </a:r>
                      <a:r>
                        <a:rPr lang="ru-RU" i="1" dirty="0"/>
                        <a:t> 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понедельник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вторник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среда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32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четверг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пятница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N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80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5" name="Объект 5"/>
          <p:cNvGraphicFramePr>
            <a:graphicFrameLocks noGrp="1"/>
          </p:cNvGraphicFramePr>
          <p:nvPr>
            <p:ph sz="quarter" idx="1"/>
          </p:nvPr>
        </p:nvGraphicFramePr>
        <p:xfrm>
          <a:off x="609600" y="2275268"/>
          <a:ext cx="5389565" cy="3957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779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779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7791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7791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7791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День недели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Частота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Теоретическая модель (из</a:t>
                      </a:r>
                      <a:r>
                        <a:rPr lang="ru-RU" baseline="0" dirty="0"/>
                        <a:t> задачи</a:t>
                      </a:r>
                      <a:r>
                        <a:rPr lang="ru-RU" dirty="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Доля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Теоретическая частота</a:t>
                      </a:r>
                      <a:r>
                        <a:rPr lang="en-US" dirty="0"/>
                        <a:t> (</a:t>
                      </a:r>
                      <a:r>
                        <a:rPr lang="kk-KZ" dirty="0"/>
                        <a:t>доля</a:t>
                      </a:r>
                      <a:r>
                        <a:rPr lang="kk-KZ" baseline="0" dirty="0"/>
                        <a:t> х </a:t>
                      </a:r>
                      <a:r>
                        <a:rPr lang="en-US" baseline="0" dirty="0"/>
                        <a:t>N</a:t>
                      </a:r>
                      <a:r>
                        <a:rPr lang="en-US" dirty="0"/>
                        <a:t>)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понедельник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2х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0,25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20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вторник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1х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0,125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среда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32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3х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0,375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30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четверг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1х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0,125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пятница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1х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0,125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N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80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8х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80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4040981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3352" y="3429000"/>
            <a:ext cx="5688632" cy="3096344"/>
          </a:xfrm>
        </p:spPr>
        <p:txBody>
          <a:bodyPr>
            <a:noAutofit/>
          </a:bodyPr>
          <a:lstStyle/>
          <a:p>
            <a:r>
              <a:rPr lang="en-US" sz="1400" i="1" dirty="0" err="1"/>
              <a:t>df</a:t>
            </a:r>
            <a:r>
              <a:rPr lang="en-US" sz="1400" i="1" dirty="0"/>
              <a:t> = k-</a:t>
            </a:r>
            <a:r>
              <a:rPr lang="ru-RU" sz="1400" dirty="0"/>
              <a:t>1 </a:t>
            </a:r>
            <a:r>
              <a:rPr lang="en-US" sz="1400" dirty="0" err="1"/>
              <a:t>df</a:t>
            </a:r>
            <a:r>
              <a:rPr lang="en-US" sz="1400" dirty="0"/>
              <a:t>=</a:t>
            </a:r>
            <a:r>
              <a:rPr lang="ru-RU" sz="1400" dirty="0"/>
              <a:t>4</a:t>
            </a:r>
            <a:br>
              <a:rPr lang="ru-RU" sz="1400" dirty="0"/>
            </a:br>
            <a:r>
              <a:rPr lang="kk-KZ" sz="1400" i="1" dirty="0">
                <a:sym typeface="Symbol"/>
              </a:rPr>
              <a:t></a:t>
            </a:r>
            <a:r>
              <a:rPr lang="kk-KZ" sz="1400" i="1" baseline="30000" dirty="0"/>
              <a:t>2</a:t>
            </a:r>
            <a:r>
              <a:rPr lang="kk-KZ" sz="1400" i="1" baseline="-25000" dirty="0"/>
              <a:t>эмп</a:t>
            </a:r>
            <a:r>
              <a:rPr lang="kk-KZ" sz="1400" i="1" dirty="0"/>
              <a:t> = 2,9333</a:t>
            </a:r>
            <a:br>
              <a:rPr lang="ru-RU" sz="1400" dirty="0"/>
            </a:br>
            <a:r>
              <a:rPr lang="kk-KZ" sz="1400" i="1" dirty="0">
                <a:sym typeface="Symbol"/>
              </a:rPr>
              <a:t></a:t>
            </a:r>
            <a:r>
              <a:rPr lang="kk-KZ" sz="1400" i="1" baseline="30000" dirty="0"/>
              <a:t>2</a:t>
            </a:r>
            <a:r>
              <a:rPr lang="kk-KZ" sz="1400" i="1" baseline="-25000" dirty="0"/>
              <a:t>кр</a:t>
            </a:r>
            <a:r>
              <a:rPr lang="kk-KZ" sz="1400" i="1" dirty="0"/>
              <a:t> = 9,488</a:t>
            </a:r>
            <a:br>
              <a:rPr lang="kk-KZ" sz="1400" i="1" dirty="0"/>
            </a:br>
            <a:r>
              <a:rPr lang="kk-KZ" sz="1400" i="1" dirty="0"/>
              <a:t>р=0,05 (</a:t>
            </a:r>
            <a:r>
              <a:rPr lang="ru-RU" sz="1400" dirty="0">
                <a:sym typeface="Symbol" panose="05050102010706020507" pitchFamily="18" charset="2"/>
              </a:rPr>
              <a:t>=0,05</a:t>
            </a:r>
            <a:r>
              <a:rPr lang="kk-KZ" sz="1400" i="1" dirty="0"/>
              <a:t>)</a:t>
            </a:r>
            <a:br>
              <a:rPr lang="kk-KZ" sz="1400" i="1" dirty="0"/>
            </a:br>
            <a:br>
              <a:rPr lang="kk-KZ" sz="1400" i="1" dirty="0"/>
            </a:br>
            <a:r>
              <a:rPr lang="kk-KZ" sz="1400" i="1" dirty="0"/>
              <a:t>Если </a:t>
            </a:r>
            <a:r>
              <a:rPr lang="kk-KZ" sz="1400" i="1" dirty="0">
                <a:sym typeface="Symbol"/>
              </a:rPr>
              <a:t></a:t>
            </a:r>
            <a:r>
              <a:rPr lang="kk-KZ" sz="1400" i="1" baseline="30000" dirty="0"/>
              <a:t>2</a:t>
            </a:r>
            <a:r>
              <a:rPr lang="en-US" sz="1400" i="1" baseline="-25000" dirty="0"/>
              <a:t>&lt;</a:t>
            </a:r>
            <a:r>
              <a:rPr lang="en-US" sz="1400" i="1" dirty="0"/>
              <a:t> </a:t>
            </a:r>
            <a:r>
              <a:rPr lang="kk-KZ" sz="1400" i="1" dirty="0">
                <a:sym typeface="Symbol"/>
              </a:rPr>
              <a:t></a:t>
            </a:r>
            <a:r>
              <a:rPr lang="kk-KZ" sz="1400" i="1" baseline="30000" dirty="0"/>
              <a:t>2</a:t>
            </a:r>
            <a:r>
              <a:rPr lang="kk-KZ" sz="1400" i="1" baseline="-25000" dirty="0"/>
              <a:t>кр</a:t>
            </a:r>
            <a:r>
              <a:rPr lang="kk-KZ" sz="1400" i="1" dirty="0"/>
              <a:t> </a:t>
            </a:r>
            <a:r>
              <a:rPr lang="ru-RU" sz="1400" i="1" dirty="0"/>
              <a:t>, то гипотеза Н</a:t>
            </a:r>
            <a:r>
              <a:rPr lang="ru-RU" sz="1400" i="1" baseline="-25000" dirty="0"/>
              <a:t>0 </a:t>
            </a:r>
            <a:r>
              <a:rPr lang="ru-RU" sz="1400" i="1" dirty="0"/>
              <a:t> принимается</a:t>
            </a:r>
            <a:br>
              <a:rPr lang="ru-RU" sz="1400" i="1" dirty="0"/>
            </a:br>
            <a:r>
              <a:rPr lang="ru-RU" sz="1400" i="1" dirty="0"/>
              <a:t>Нет различия между эмпирическим и </a:t>
            </a:r>
            <a:r>
              <a:rPr lang="ru-RU" sz="1400" i="1" dirty="0" err="1"/>
              <a:t>теор</a:t>
            </a:r>
            <a:r>
              <a:rPr lang="ru-RU" sz="1400" i="1" dirty="0"/>
              <a:t>. распределением</a:t>
            </a:r>
            <a:br>
              <a:rPr lang="ru-RU" sz="1400" dirty="0"/>
            </a:br>
            <a:endParaRPr lang="ru-RU" sz="1400" dirty="0"/>
          </a:p>
        </p:txBody>
      </p:sp>
      <p:graphicFrame>
        <p:nvGraphicFramePr>
          <p:cNvPr id="4" name="Объект 5"/>
          <p:cNvGraphicFramePr>
            <a:graphicFrameLocks noGrp="1"/>
          </p:cNvGraphicFramePr>
          <p:nvPr>
            <p:ph sz="quarter" idx="1"/>
          </p:nvPr>
        </p:nvGraphicFramePr>
        <p:xfrm>
          <a:off x="575559" y="188640"/>
          <a:ext cx="9950897" cy="3139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994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9947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9947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4540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95353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95353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kk-KZ" dirty="0"/>
                        <a:t>День</a:t>
                      </a:r>
                      <a:r>
                        <a:rPr lang="kk-KZ" baseline="0" dirty="0"/>
                        <a:t> недели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/>
                        <a:t>Эмпирич</a:t>
                      </a:r>
                      <a:r>
                        <a:rPr lang="ru-RU" baseline="0" dirty="0"/>
                        <a:t> частота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/>
                        <a:t>Теорет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распред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Остаток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i="1" u="sng" dirty="0"/>
                        <a:t>(</a:t>
                      </a:r>
                      <a:r>
                        <a:rPr lang="en-US" i="1" u="sng" dirty="0"/>
                        <a:t>f </a:t>
                      </a:r>
                      <a:r>
                        <a:rPr lang="ru-RU" i="1" u="sng" baseline="-25000" dirty="0" err="1"/>
                        <a:t>эмп</a:t>
                      </a:r>
                      <a:r>
                        <a:rPr lang="en-US" i="1" u="sng" dirty="0"/>
                        <a:t> </a:t>
                      </a:r>
                      <a:r>
                        <a:rPr lang="ru-RU" i="1" u="sng" dirty="0"/>
                        <a:t>-</a:t>
                      </a:r>
                      <a:r>
                        <a:rPr lang="en-US" i="1" u="sng" dirty="0"/>
                        <a:t>f </a:t>
                      </a:r>
                      <a:r>
                        <a:rPr lang="en-US" i="1" u="sng" baseline="-25000" dirty="0"/>
                        <a:t>T</a:t>
                      </a:r>
                      <a:r>
                        <a:rPr lang="ru-RU" i="1" u="sng" dirty="0"/>
                        <a:t> )</a:t>
                      </a:r>
                      <a:r>
                        <a:rPr lang="ru-RU" i="1" u="none" baseline="30000" dirty="0"/>
                        <a:t>2</a:t>
                      </a:r>
                      <a:endParaRPr lang="ru-RU" u="sng" dirty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i="1" u="sng" dirty="0"/>
                        <a:t>(</a:t>
                      </a:r>
                      <a:r>
                        <a:rPr lang="en-US" i="1" u="sng" dirty="0"/>
                        <a:t>f </a:t>
                      </a:r>
                      <a:r>
                        <a:rPr lang="ru-RU" i="1" u="sng" baseline="-25000" dirty="0" err="1"/>
                        <a:t>эмп</a:t>
                      </a:r>
                      <a:r>
                        <a:rPr lang="en-US" i="1" u="sng" dirty="0"/>
                        <a:t> </a:t>
                      </a:r>
                      <a:r>
                        <a:rPr lang="ru-RU" i="1" u="sng" dirty="0"/>
                        <a:t>-</a:t>
                      </a:r>
                      <a:r>
                        <a:rPr lang="en-US" i="1" u="sng" dirty="0"/>
                        <a:t>f </a:t>
                      </a:r>
                      <a:r>
                        <a:rPr lang="en-US" i="1" u="sng" baseline="-25000" dirty="0"/>
                        <a:t>T</a:t>
                      </a:r>
                      <a:r>
                        <a:rPr lang="ru-RU" i="1" u="sng" dirty="0"/>
                        <a:t> )</a:t>
                      </a:r>
                      <a:r>
                        <a:rPr lang="ru-RU" i="1" u="none" baseline="30000" dirty="0"/>
                        <a:t>2</a:t>
                      </a:r>
                      <a:endParaRPr lang="ru-RU" u="sng" dirty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i="1" baseline="0" dirty="0"/>
                        <a:t>     </a:t>
                      </a:r>
                      <a:r>
                        <a:rPr lang="en-US" i="1" dirty="0"/>
                        <a:t>f </a:t>
                      </a:r>
                      <a:r>
                        <a:rPr lang="en-US" i="1" baseline="-25000" dirty="0"/>
                        <a:t>T</a:t>
                      </a:r>
                      <a:r>
                        <a:rPr lang="ru-RU" i="1" dirty="0"/>
                        <a:t> </a:t>
                      </a:r>
                      <a:endParaRPr lang="ru-RU" dirty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понедельник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вторник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среда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32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четверг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пятница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N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80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80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6456040" y="3663022"/>
            <a:ext cx="482453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Ответ: </a:t>
            </a:r>
          </a:p>
          <a:p>
            <a:r>
              <a:rPr lang="kk-KZ" i="1" dirty="0">
                <a:sym typeface="Symbol"/>
              </a:rPr>
              <a:t></a:t>
            </a:r>
            <a:r>
              <a:rPr lang="kk-KZ" i="1" baseline="30000" dirty="0"/>
              <a:t>2</a:t>
            </a:r>
            <a:r>
              <a:rPr lang="kk-KZ" i="1" baseline="-25000" dirty="0"/>
              <a:t>эмп</a:t>
            </a:r>
            <a:r>
              <a:rPr lang="kk-KZ" i="1" dirty="0"/>
              <a:t> = 2,9333, </a:t>
            </a:r>
            <a:r>
              <a:rPr lang="en-US" dirty="0" err="1"/>
              <a:t>df</a:t>
            </a:r>
            <a:r>
              <a:rPr lang="en-US" dirty="0"/>
              <a:t>=</a:t>
            </a:r>
            <a:r>
              <a:rPr lang="ru-RU" dirty="0"/>
              <a:t>4, </a:t>
            </a:r>
            <a:r>
              <a:rPr lang="ru-RU" dirty="0">
                <a:sym typeface="Symbol" panose="05050102010706020507" pitchFamily="18" charset="2"/>
              </a:rPr>
              <a:t>=0,05, </a:t>
            </a:r>
            <a:r>
              <a:rPr lang="en-US" dirty="0">
                <a:sym typeface="Symbol" panose="05050102010706020507" pitchFamily="18" charset="2"/>
              </a:rPr>
              <a:t>H0</a:t>
            </a:r>
          </a:p>
          <a:p>
            <a:endParaRPr lang="en-US" dirty="0">
              <a:sym typeface="Symbol" panose="05050102010706020507" pitchFamily="18" charset="2"/>
            </a:endParaRPr>
          </a:p>
          <a:p>
            <a:r>
              <a:rPr lang="kk-KZ" dirty="0">
                <a:sym typeface="Symbol" panose="05050102010706020507" pitchFamily="18" charset="2"/>
              </a:rPr>
              <a:t>Нет статистически значимых различий между эмпирическим распределением и теоретической моделью</a:t>
            </a:r>
            <a:r>
              <a:rPr lang="ru-RU" dirty="0">
                <a:sym typeface="Symbol" panose="05050102010706020507" pitchFamily="18" charset="2"/>
              </a:rPr>
              <a:t>: </a:t>
            </a:r>
            <a:r>
              <a:rPr lang="ru-RU" dirty="0"/>
              <a:t>в понедельник приходит в 2 раза больше клиентов, и в среду приходит в 3 раза больше клиентов, чем в остальные дни.</a:t>
            </a:r>
          </a:p>
          <a:p>
            <a:r>
              <a:rPr lang="ru-RU" dirty="0"/>
              <a:t>(</a:t>
            </a:r>
            <a:r>
              <a:rPr lang="kk-KZ" i="1" dirty="0">
                <a:sym typeface="Symbol"/>
              </a:rPr>
              <a:t></a:t>
            </a:r>
            <a:r>
              <a:rPr lang="kk-KZ" i="1" baseline="30000" dirty="0"/>
              <a:t>2</a:t>
            </a:r>
            <a:r>
              <a:rPr lang="kk-KZ" i="1" baseline="-25000" dirty="0"/>
              <a:t>эмп</a:t>
            </a:r>
            <a:r>
              <a:rPr lang="kk-KZ" i="1" dirty="0"/>
              <a:t> = 2,9333, </a:t>
            </a:r>
            <a:r>
              <a:rPr lang="en-US" dirty="0" err="1"/>
              <a:t>df</a:t>
            </a:r>
            <a:r>
              <a:rPr lang="en-US" dirty="0"/>
              <a:t>=</a:t>
            </a:r>
            <a:r>
              <a:rPr lang="ru-RU" dirty="0"/>
              <a:t>4, </a:t>
            </a:r>
            <a:r>
              <a:rPr lang="ru-RU" dirty="0">
                <a:sym typeface="Symbol" panose="05050102010706020507" pitchFamily="18" charset="2"/>
              </a:rPr>
              <a:t>=0,05, </a:t>
            </a:r>
            <a:r>
              <a:rPr lang="en-US" dirty="0">
                <a:sym typeface="Symbol" panose="05050102010706020507" pitchFamily="18" charset="2"/>
              </a:rPr>
              <a:t>H0</a:t>
            </a:r>
            <a:r>
              <a:rPr lang="ru-RU" dirty="0"/>
              <a:t>)</a:t>
            </a:r>
            <a:r>
              <a:rPr lang="kk-KZ" i="1" dirty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7621545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Анализ сопряженности, 2 градации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834192" y="1412776"/>
            <a:ext cx="4829759" cy="4937760"/>
          </a:xfrm>
        </p:spPr>
        <p:txBody>
          <a:bodyPr>
            <a:normAutofit/>
          </a:bodyPr>
          <a:lstStyle/>
          <a:p>
            <a:r>
              <a:rPr lang="ru-RU" dirty="0"/>
              <a:t>Биномиальный критерий,</a:t>
            </a:r>
          </a:p>
          <a:p>
            <a:r>
              <a:rPr lang="ru-RU" dirty="0"/>
              <a:t>Или </a:t>
            </a:r>
            <a:r>
              <a:rPr lang="ru-RU" dirty="0" err="1"/>
              <a:t>Хи-квадрат</a:t>
            </a:r>
            <a:r>
              <a:rPr lang="ru-RU" dirty="0"/>
              <a:t> с поправкой на непрерывность</a:t>
            </a:r>
          </a:p>
          <a:p>
            <a:endParaRPr lang="ru-RU" dirty="0"/>
          </a:p>
          <a:p>
            <a:r>
              <a:rPr lang="kk-KZ" i="1" dirty="0">
                <a:sym typeface="Symbol"/>
              </a:rPr>
              <a:t></a:t>
            </a:r>
            <a:r>
              <a:rPr lang="kk-KZ" i="1" baseline="30000" dirty="0"/>
              <a:t>2</a:t>
            </a:r>
            <a:r>
              <a:rPr lang="kk-KZ" i="1" dirty="0"/>
              <a:t> </a:t>
            </a:r>
            <a:r>
              <a:rPr lang="en-US" i="1" dirty="0"/>
              <a:t>=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6967600" y="1603062"/>
            <a:ext cx="4686220" cy="4937760"/>
          </a:xfrm>
        </p:spPr>
        <p:txBody>
          <a:bodyPr>
            <a:normAutofit/>
          </a:bodyPr>
          <a:lstStyle/>
          <a:p>
            <a:r>
              <a:rPr lang="en-GB" dirty="0">
                <a:hlinkClick r:id="rId2"/>
              </a:rPr>
              <a:t>https://www.youtube.com/watch?v=ef8hrdzcIPk</a:t>
            </a:r>
            <a:endParaRPr lang="ru-RU" dirty="0">
              <a:hlinkClick r:id="rId2"/>
            </a:endParaRPr>
          </a:p>
          <a:p>
            <a:r>
              <a:rPr lang="ru-RU" dirty="0">
                <a:hlinkClick r:id="rId2"/>
              </a:rPr>
              <a:t>1 часть </a:t>
            </a:r>
            <a:r>
              <a:rPr lang="ru-RU" dirty="0" err="1">
                <a:hlinkClick r:id="rId2"/>
              </a:rPr>
              <a:t>Наследов</a:t>
            </a:r>
            <a:r>
              <a:rPr lang="ru-RU" dirty="0">
                <a:hlinkClick r:id="rId2"/>
              </a:rPr>
              <a:t> А.</a:t>
            </a:r>
          </a:p>
          <a:p>
            <a:endParaRPr lang="ru-RU" dirty="0">
              <a:hlinkClick r:id="rId2"/>
            </a:endParaRPr>
          </a:p>
          <a:p>
            <a:r>
              <a:rPr lang="en-GB" dirty="0">
                <a:hlinkClick r:id="rId2"/>
              </a:rPr>
              <a:t>https://www.youtube.com/watch?v=qohuXtHAs8Q</a:t>
            </a:r>
            <a:endParaRPr lang="ru-RU" dirty="0">
              <a:hlinkClick r:id="rId2"/>
            </a:endParaRPr>
          </a:p>
          <a:p>
            <a:r>
              <a:rPr lang="ru-RU" dirty="0">
                <a:hlinkClick r:id="rId2"/>
              </a:rPr>
              <a:t>2 часть </a:t>
            </a:r>
            <a:r>
              <a:rPr lang="ru-RU" dirty="0" err="1">
                <a:hlinkClick r:id="rId2"/>
              </a:rPr>
              <a:t>Наследов</a:t>
            </a:r>
            <a:r>
              <a:rPr lang="ru-RU" dirty="0">
                <a:hlinkClick r:id="rId2"/>
              </a:rPr>
              <a:t> А.</a:t>
            </a:r>
          </a:p>
          <a:p>
            <a:endParaRPr lang="ru-RU" sz="1600" dirty="0">
              <a:hlinkClick r:id="rId2"/>
            </a:endParaRPr>
          </a:p>
          <a:p>
            <a:endParaRPr lang="ru-RU" sz="1600" dirty="0">
              <a:hlinkClick r:id="rId2"/>
            </a:endParaRPr>
          </a:p>
          <a:p>
            <a:r>
              <a:rPr lang="lt-LT" sz="1600" dirty="0">
                <a:hlinkClick r:id="rId2"/>
              </a:rPr>
              <a:t>https://www.coursera.org/learn/matematicheskiye-metody-v-psikhologii/lecture/uwDUH/vidieo-4-1-analiz-klassifikatsii-raspriedielieniia-chastot</a:t>
            </a:r>
            <a:endParaRPr lang="ru-RU" sz="1600" dirty="0"/>
          </a:p>
          <a:p>
            <a:endParaRPr lang="ru-RU" dirty="0"/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919536" y="3070934"/>
            <a:ext cx="2372566" cy="78581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99" y="0"/>
            <a:ext cx="10878355" cy="764704"/>
          </a:xfrm>
        </p:spPr>
        <p:txBody>
          <a:bodyPr/>
          <a:lstStyle/>
          <a:p>
            <a:r>
              <a:rPr lang="kk-KZ" dirty="0"/>
              <a:t>Анализ таблиц сопряженности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sz="quarter" idx="1"/>
          </p:nvPr>
        </p:nvSpPr>
        <p:spPr>
          <a:xfrm>
            <a:off x="609600" y="1219200"/>
            <a:ext cx="10972800" cy="2281808"/>
          </a:xfrm>
        </p:spPr>
        <p:txBody>
          <a:bodyPr/>
          <a:lstStyle/>
          <a:p>
            <a:r>
              <a:rPr lang="ru-RU" dirty="0"/>
              <a:t>Была проведена выборка абитуриентов - 98. Для выборки определены: а) пол, б) одна из 4 предпочитаемых специальностей. Результаты представлены в таблице.</a:t>
            </a:r>
          </a:p>
          <a:p>
            <a:r>
              <a:rPr lang="ru-RU" dirty="0"/>
              <a:t>Проверьте гипотезу: предпочтения у юношей и девушек в выборе специальностей совпадают.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1631504" y="3577208"/>
          <a:ext cx="8128002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546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0840">
                <a:tc rowSpan="2">
                  <a:txBody>
                    <a:bodyPr/>
                    <a:lstStyle/>
                    <a:p>
                      <a:r>
                        <a:rPr lang="ru-RU" dirty="0"/>
                        <a:t>Пол</a:t>
                      </a:r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r>
                        <a:rPr lang="ru-RU" dirty="0"/>
                        <a:t>факультеты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ru-RU" dirty="0"/>
                        <a:t>Сумма выборки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4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Ж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51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м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47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Сумма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</a:t>
                      </a:r>
                      <a:r>
                        <a:rPr lang="en-US" dirty="0"/>
                        <a:t>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4</a:t>
                      </a:r>
                      <a:r>
                        <a:rPr lang="en-US" dirty="0"/>
                        <a:t>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98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40ECB88-3238-B5EF-D9FB-53A23E28B4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36049" y="6093296"/>
            <a:ext cx="3151905" cy="506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368535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Для данной задачи использовать формулу для двух распределений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r>
              <a:rPr lang="ru-RU" dirty="0"/>
              <a:t>Проведено две серии наблюдений</a:t>
            </a:r>
          </a:p>
          <a:p>
            <a:r>
              <a:rPr lang="ru-RU" dirty="0"/>
              <a:t>х</a:t>
            </a:r>
            <a:r>
              <a:rPr lang="en-US" baseline="-25000" dirty="0" err="1"/>
              <a:t>i</a:t>
            </a:r>
            <a:r>
              <a:rPr lang="en-US" dirty="0"/>
              <a:t>  </a:t>
            </a:r>
            <a:r>
              <a:rPr lang="en-US" dirty="0" err="1"/>
              <a:t>y</a:t>
            </a:r>
            <a:r>
              <a:rPr lang="en-US" baseline="-25000" dirty="0" err="1"/>
              <a:t>i</a:t>
            </a:r>
            <a:endParaRPr lang="en-US" baseline="-25000" dirty="0"/>
          </a:p>
          <a:p>
            <a:pPr marL="0" indent="0">
              <a:buNone/>
            </a:pPr>
            <a:r>
              <a:rPr lang="ru-RU" dirty="0"/>
              <a:t>    </a:t>
            </a:r>
            <a:r>
              <a:rPr lang="en-US" dirty="0"/>
              <a:t>n</a:t>
            </a:r>
            <a:r>
              <a:rPr lang="en-US" baseline="-25000" dirty="0"/>
              <a:t>1</a:t>
            </a:r>
            <a:r>
              <a:rPr lang="en-US" dirty="0"/>
              <a:t> n</a:t>
            </a:r>
            <a:r>
              <a:rPr lang="en-US" baseline="-25000" dirty="0"/>
              <a:t>2</a:t>
            </a:r>
            <a:r>
              <a:rPr lang="en-US" dirty="0"/>
              <a:t>			n</a:t>
            </a:r>
            <a:r>
              <a:rPr lang="en-US" baseline="-25000" dirty="0"/>
              <a:t>1</a:t>
            </a:r>
            <a:r>
              <a:rPr lang="en-US" dirty="0"/>
              <a:t>+n</a:t>
            </a:r>
            <a:r>
              <a:rPr lang="en-US" baseline="-25000" dirty="0"/>
              <a:t>2</a:t>
            </a:r>
            <a:r>
              <a:rPr lang="en-US" dirty="0"/>
              <a:t>&gt;40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H0: </a:t>
            </a:r>
            <a:r>
              <a:rPr lang="ru-RU" dirty="0"/>
              <a:t>Законы распределения случайных величин Х и У одинаковы в обеих рассматриваемых совокупностях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H1: </a:t>
            </a:r>
            <a:r>
              <a:rPr lang="ru-RU" dirty="0"/>
              <a:t>Законы распределения случайных величин Х и У различны в обеих рассматриваемых совокупностях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ru-RU" dirty="0"/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sz="quarter" idx="2"/>
          </p:nvPr>
        </p:nvGraphicFramePr>
        <p:xfrm>
          <a:off x="6151205" y="2174240"/>
          <a:ext cx="5387976" cy="2123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979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372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4861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0757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8841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0840">
                <a:tc rowSpan="2">
                  <a:txBody>
                    <a:bodyPr/>
                    <a:lstStyle/>
                    <a:p>
                      <a:r>
                        <a:rPr lang="ru-RU" dirty="0"/>
                        <a:t>выборки</a:t>
                      </a:r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r>
                        <a:rPr lang="kk-KZ" dirty="0"/>
                        <a:t>Разряды</a:t>
                      </a:r>
                      <a:r>
                        <a:rPr lang="kk-KZ" baseline="0" dirty="0"/>
                        <a:t> исследуемого признака</a:t>
                      </a:r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kk-KZ" dirty="0">
                          <a:sym typeface="Symbol" panose="05050102010706020507" pitchFamily="18" charset="2"/>
                        </a:rPr>
                        <a:t>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k</a:t>
                      </a:r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kk-KZ" dirty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</a:t>
                      </a:r>
                      <a:r>
                        <a:rPr lang="en-US" baseline="-25000" dirty="0"/>
                        <a:t>11</a:t>
                      </a:r>
                      <a:endParaRPr lang="ru-RU" baseline="-25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</a:t>
                      </a:r>
                      <a:r>
                        <a:rPr lang="en-US" baseline="-25000" dirty="0"/>
                        <a:t>12</a:t>
                      </a:r>
                      <a:endParaRPr lang="ru-RU" baseline="-25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….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</a:t>
                      </a:r>
                      <a:r>
                        <a:rPr lang="en-US" baseline="-25000" dirty="0"/>
                        <a:t>1k</a:t>
                      </a:r>
                      <a:endParaRPr lang="ru-RU" baseline="-25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</a:t>
                      </a:r>
                      <a:r>
                        <a:rPr lang="en-US" baseline="-25000" dirty="0"/>
                        <a:t>1</a:t>
                      </a:r>
                      <a:endParaRPr lang="ru-RU" baseline="-25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kk-KZ" dirty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</a:t>
                      </a:r>
                      <a:r>
                        <a:rPr lang="en-US" baseline="-25000" dirty="0"/>
                        <a:t>21</a:t>
                      </a:r>
                      <a:endParaRPr lang="ru-RU" baseline="-25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</a:t>
                      </a:r>
                      <a:r>
                        <a:rPr lang="en-US" baseline="-25000" dirty="0"/>
                        <a:t>22</a:t>
                      </a:r>
                      <a:endParaRPr lang="ru-RU" baseline="-25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….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</a:t>
                      </a:r>
                      <a:r>
                        <a:rPr lang="en-US" baseline="-25000" dirty="0"/>
                        <a:t>2k</a:t>
                      </a:r>
                      <a:endParaRPr lang="ru-RU" baseline="-25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</a:t>
                      </a:r>
                      <a:r>
                        <a:rPr lang="en-US" baseline="-25000" dirty="0"/>
                        <a:t>2</a:t>
                      </a:r>
                      <a:endParaRPr lang="ru-RU" baseline="-25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>
                          <a:sym typeface="Symbol" panose="05050102010706020507" pitchFamily="18" charset="2"/>
                        </a:rPr>
                        <a:t>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</a:t>
                      </a:r>
                      <a:r>
                        <a:rPr lang="en-US" baseline="-25000" dirty="0"/>
                        <a:t>11</a:t>
                      </a:r>
                      <a:r>
                        <a:rPr lang="en-US" dirty="0"/>
                        <a:t>+m</a:t>
                      </a:r>
                      <a:r>
                        <a:rPr lang="en-US" baseline="-25000" dirty="0"/>
                        <a:t>21</a:t>
                      </a:r>
                      <a:endParaRPr lang="ru-RU" baseline="-25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m</a:t>
                      </a:r>
                      <a:r>
                        <a:rPr lang="en-US" baseline="-25000" dirty="0"/>
                        <a:t>21</a:t>
                      </a:r>
                      <a:r>
                        <a:rPr lang="en-US" dirty="0"/>
                        <a:t>+m</a:t>
                      </a:r>
                      <a:r>
                        <a:rPr lang="en-US" baseline="-25000" dirty="0"/>
                        <a:t>22</a:t>
                      </a:r>
                      <a:endParaRPr lang="ru-RU" baseline="-25000" dirty="0"/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….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m</a:t>
                      </a:r>
                      <a:r>
                        <a:rPr lang="en-US" baseline="-25000" dirty="0"/>
                        <a:t>1k</a:t>
                      </a:r>
                      <a:r>
                        <a:rPr lang="en-US" dirty="0"/>
                        <a:t>+m</a:t>
                      </a:r>
                      <a:r>
                        <a:rPr lang="en-US" baseline="-25000" dirty="0"/>
                        <a:t>2k</a:t>
                      </a:r>
                      <a:endParaRPr lang="ru-RU" baseline="-25000" dirty="0"/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</a:t>
                      </a:r>
                      <a:r>
                        <a:rPr lang="en-US" baseline="-25000" dirty="0"/>
                        <a:t>1</a:t>
                      </a:r>
                      <a:r>
                        <a:rPr lang="en-US" dirty="0"/>
                        <a:t>+n</a:t>
                      </a:r>
                      <a:r>
                        <a:rPr lang="en-US" baseline="-25000" dirty="0"/>
                        <a:t>2</a:t>
                      </a:r>
                      <a:endParaRPr lang="ru-RU" baseline="-25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6321986" y="4752039"/>
                <a:ext cx="5617948" cy="13054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kk-KZ" dirty="0"/>
                  <a:t>Если </a:t>
                </a:r>
                <a:r>
                  <a:rPr lang="en-US" dirty="0" err="1"/>
                  <a:t>df</a:t>
                </a:r>
                <a:r>
                  <a:rPr lang="en-US" dirty="0"/>
                  <a:t>&gt;1 </a:t>
                </a:r>
                <a:r>
                  <a:rPr lang="kk-KZ" dirty="0"/>
                  <a:t>	</a:t>
                </a:r>
                <a:r>
                  <a:rPr lang="kk-KZ" i="1" dirty="0">
                    <a:sym typeface="Symbol"/>
                  </a:rPr>
                  <a:t></a:t>
                </a:r>
                <a:r>
                  <a:rPr lang="kk-KZ" i="1" baseline="30000" dirty="0"/>
                  <a:t>2</a:t>
                </a:r>
                <a:r>
                  <a:rPr lang="kk-KZ" i="1" baseline="-25000" dirty="0"/>
                  <a:t>эмп</a:t>
                </a:r>
                <a:r>
                  <a:rPr lang="en-US" dirty="0"/>
                  <a:t> </a:t>
                </a:r>
                <a:r>
                  <a:rPr lang="ru-RU" dirty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sSub>
                          <m:sSubPr>
                            <m:ctrlPr>
                              <a:rPr lang="ru-RU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.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den>
                    </m:f>
                    <m:nary>
                      <m:naryPr>
                        <m:chr m:val="∑"/>
                        <m:ctrlPr>
                          <a:rPr lang="ru-RU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sup>
                      <m:e>
                        <m:f>
                          <m:fPr>
                            <m:ctrlPr>
                              <a:rPr lang="ru-RU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ru-RU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sSub>
                                  <m:sSub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e>
                                  <m:sub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  <m:sSub>
                                  <m:sSub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𝑚</m:t>
                                    </m:r>
                                  </m:e>
                                  <m:sub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sSub>
                                  <m:sSub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e>
                                  <m:sub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  <m:sSub>
                                  <m:sSub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𝑚</m:t>
                                    </m:r>
                                  </m:e>
                                  <m:sub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e>
                              <m:sup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num>
                          <m:den>
                            <m:sSub>
                              <m:sSubPr>
                                <m:ctrlPr>
                                  <a:rPr lang="ru-RU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𝑚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𝑚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</m:den>
                        </m:f>
                      </m:e>
                    </m:nary>
                  </m:oMath>
                </a14:m>
                <a:endParaRPr lang="en-US" dirty="0"/>
              </a:p>
              <a:p>
                <a:endParaRPr lang="en-US" dirty="0"/>
              </a:p>
              <a:p>
                <a:r>
                  <a:rPr lang="en-US" dirty="0" err="1"/>
                  <a:t>df</a:t>
                </a:r>
                <a:r>
                  <a:rPr lang="en-US" dirty="0"/>
                  <a:t>=1		</a:t>
                </a:r>
                <a:r>
                  <a:rPr lang="kk-KZ" i="1" dirty="0">
                    <a:sym typeface="Symbol"/>
                  </a:rPr>
                  <a:t></a:t>
                </a:r>
                <a:r>
                  <a:rPr lang="kk-KZ" i="1" baseline="30000" dirty="0"/>
                  <a:t>2</a:t>
                </a:r>
                <a:r>
                  <a:rPr lang="kk-KZ" i="1" baseline="-25000" dirty="0"/>
                  <a:t>эмп</a:t>
                </a:r>
                <a:r>
                  <a:rPr lang="en-US" dirty="0"/>
                  <a:t> </a:t>
                </a:r>
                <a:r>
                  <a:rPr lang="ru-RU" dirty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sSub>
                          <m:sSubPr>
                            <m:ctrlPr>
                              <a:rPr lang="ru-RU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i="1">
                            <a:latin typeface="Cambria Math" panose="02040503050406030204" pitchFamily="18" charset="0"/>
                          </a:rPr>
                          <m:t>.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den>
                    </m:f>
                    <m:nary>
                      <m:naryPr>
                        <m:chr m:val="∑"/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i="1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𝑘</m:t>
                        </m:r>
                      </m:sup>
                      <m:e>
                        <m:f>
                          <m:fPr>
                            <m:ctrlPr>
                              <a:rPr lang="ru-RU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ru-RU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(|</m:t>
                                </m:r>
                                <m:d>
                                  <m:dPr>
                                    <m:ctrlPr>
                                      <a:rPr lang="en-US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𝑛</m:t>
                                        </m:r>
                                      </m:e>
                                      <m:sub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  <m:sSub>
                                      <m:sSubPr>
                                        <m:ctrlP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𝑚</m:t>
                                        </m:r>
                                      </m:e>
                                      <m:sub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𝑖</m:t>
                                        </m:r>
                                      </m:sub>
                                    </m:sSub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sSub>
                                      <m:sSubPr>
                                        <m:ctrlP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𝑛</m:t>
                                        </m:r>
                                      </m:e>
                                      <m:sub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  <m:sSub>
                                      <m:sSubPr>
                                        <m:ctrlP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𝑚</m:t>
                                        </m:r>
                                      </m:e>
                                      <m:sub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𝑖</m:t>
                                        </m:r>
                                      </m:sub>
                                    </m:sSub>
                                  </m:e>
                                </m:d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|−0,5)</m:t>
                                </m:r>
                              </m:e>
                              <m:sup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num>
                          <m:den>
                            <m:sSub>
                              <m:sSubPr>
                                <m:ctrlPr>
                                  <a:rPr lang="ru-RU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𝑚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𝑚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</m:den>
                        </m:f>
                      </m:e>
                    </m:nary>
                  </m:oMath>
                </a14:m>
                <a:endParaRPr lang="ru-RU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21986" y="4752039"/>
                <a:ext cx="5617948" cy="1305486"/>
              </a:xfrm>
              <a:prstGeom prst="rect">
                <a:avLst/>
              </a:prstGeom>
              <a:blipFill rotWithShape="0">
                <a:blip r:embed="rId2"/>
                <a:stretch>
                  <a:fillRect l="-86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8725041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A676F54-E189-7747-0FA8-7A6374F377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Подсчет</a:t>
            </a:r>
            <a:endParaRPr lang="ru-KZ" dirty="0"/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3217678D-BACE-556C-9B5A-2CA832AD4019}"/>
              </a:ext>
            </a:extLst>
          </p:cNvPr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578520" y="1700808"/>
            <a:ext cx="10480563" cy="2736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330581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Методы анализа номинативных данных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/>
              <a:t>2 группы</a:t>
            </a:r>
          </a:p>
          <a:p>
            <a:pPr lvl="2"/>
            <a:r>
              <a:rPr lang="ru-RU" dirty="0"/>
              <a:t>Анализ классификаций</a:t>
            </a:r>
          </a:p>
          <a:p>
            <a:pPr lvl="2"/>
            <a:r>
              <a:rPr lang="ru-RU" dirty="0"/>
              <a:t>Анализ таблиц сопряженности</a:t>
            </a:r>
          </a:p>
          <a:p>
            <a:pPr lvl="2"/>
            <a:endParaRPr lang="ru-RU" dirty="0"/>
          </a:p>
          <a:p>
            <a:pPr lvl="2"/>
            <a:r>
              <a:rPr lang="ru-RU" dirty="0"/>
              <a:t>Анализ сопряженности:</a:t>
            </a:r>
          </a:p>
          <a:p>
            <a:pPr lvl="2"/>
            <a:r>
              <a:rPr lang="ru-RU" dirty="0"/>
              <a:t>сравнение двух или более распределений частот</a:t>
            </a:r>
          </a:p>
          <a:p>
            <a:pPr lvl="2"/>
            <a:endParaRPr lang="ru-RU" dirty="0"/>
          </a:p>
          <a:p>
            <a:pPr lvl="2"/>
            <a:r>
              <a:rPr lang="ru-RU" dirty="0"/>
              <a:t>Пример гипотезы: отличаются ли юноши и девушки по предпочитаемым хобби (по </a:t>
            </a:r>
            <a:r>
              <a:rPr lang="ru-RU" dirty="0" err="1"/>
              <a:t>Наследову</a:t>
            </a:r>
            <a:r>
              <a:rPr lang="ru-RU" dirty="0"/>
              <a:t> А.)</a:t>
            </a:r>
          </a:p>
          <a:p>
            <a:pPr lvl="2"/>
            <a:endParaRPr lang="ru-RU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609600" y="152400"/>
            <a:ext cx="10972800" cy="756320"/>
          </a:xfrm>
        </p:spPr>
        <p:txBody>
          <a:bodyPr>
            <a:noAutofit/>
          </a:bodyPr>
          <a:lstStyle/>
          <a:p>
            <a:pPr lvl="2" algn="l" rtl="0">
              <a:spcBef>
                <a:spcPct val="0"/>
              </a:spcBef>
            </a:pPr>
            <a:r>
              <a:rPr lang="ru-RU" sz="2800" dirty="0"/>
              <a:t>Анализ таблиц сопряженности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1"/>
          </p:nvPr>
        </p:nvSpPr>
        <p:spPr>
          <a:xfrm>
            <a:off x="609600" y="1124744"/>
            <a:ext cx="10972800" cy="5032216"/>
          </a:xfrm>
        </p:spPr>
        <p:txBody>
          <a:bodyPr>
            <a:normAutofit lnSpcReduction="10000"/>
          </a:bodyPr>
          <a:lstStyle/>
          <a:p>
            <a:r>
              <a:rPr lang="ru-RU" dirty="0"/>
              <a:t>Анализ переменных двух градаций</a:t>
            </a:r>
          </a:p>
          <a:p>
            <a:endParaRPr lang="ru-RU" dirty="0"/>
          </a:p>
          <a:p>
            <a:r>
              <a:rPr lang="ru-RU" dirty="0"/>
              <a:t>Таблицы сопряженности 2х2    (2 – врачи и психологи на 2 эмпирическое и теоретическое распределение)</a:t>
            </a:r>
          </a:p>
          <a:p>
            <a:endParaRPr lang="ru-RU" dirty="0"/>
          </a:p>
          <a:p>
            <a:pPr lvl="2"/>
            <a:r>
              <a:rPr lang="ru-RU" dirty="0"/>
              <a:t>Метод: критерий </a:t>
            </a:r>
            <a:r>
              <a:rPr lang="kk-KZ" i="1" dirty="0">
                <a:solidFill>
                  <a:srgbClr val="0070C0"/>
                </a:solidFill>
                <a:sym typeface="Symbol"/>
              </a:rPr>
              <a:t></a:t>
            </a:r>
            <a:r>
              <a:rPr lang="kk-KZ" i="1" baseline="30000" dirty="0">
                <a:solidFill>
                  <a:srgbClr val="0070C0"/>
                </a:solidFill>
                <a:sym typeface="Symbol"/>
              </a:rPr>
              <a:t>2</a:t>
            </a:r>
            <a:r>
              <a:rPr lang="en-US" i="1" dirty="0">
                <a:solidFill>
                  <a:srgbClr val="0070C0"/>
                </a:solidFill>
              </a:rPr>
              <a:t>-</a:t>
            </a:r>
            <a:r>
              <a:rPr lang="kk-KZ" i="1" dirty="0">
                <a:solidFill>
                  <a:srgbClr val="0070C0"/>
                </a:solidFill>
              </a:rPr>
              <a:t>Пирсона</a:t>
            </a:r>
          </a:p>
          <a:p>
            <a:pPr lvl="2"/>
            <a:r>
              <a:rPr lang="kk-KZ" i="1" dirty="0">
                <a:solidFill>
                  <a:srgbClr val="0070C0"/>
                </a:solidFill>
              </a:rPr>
              <a:t>(</a:t>
            </a:r>
            <a:r>
              <a:rPr lang="kk-KZ" i="1" dirty="0">
                <a:solidFill>
                  <a:srgbClr val="0070C0"/>
                </a:solidFill>
                <a:sym typeface="Symbol"/>
              </a:rPr>
              <a:t></a:t>
            </a:r>
            <a:r>
              <a:rPr lang="kk-KZ" i="1" baseline="30000" dirty="0">
                <a:solidFill>
                  <a:srgbClr val="0070C0"/>
                </a:solidFill>
                <a:sym typeface="Symbol"/>
              </a:rPr>
              <a:t>2 </a:t>
            </a:r>
            <a:r>
              <a:rPr lang="kk-KZ" i="1" dirty="0">
                <a:solidFill>
                  <a:srgbClr val="0070C0"/>
                </a:solidFill>
                <a:sym typeface="Symbol"/>
              </a:rPr>
              <a:t> согласия, критерий согласия</a:t>
            </a:r>
            <a:r>
              <a:rPr lang="kk-KZ" i="1" dirty="0">
                <a:solidFill>
                  <a:srgbClr val="0070C0"/>
                </a:solidFill>
              </a:rPr>
              <a:t>) </a:t>
            </a:r>
            <a:endParaRPr lang="en-US" i="1" dirty="0">
              <a:solidFill>
                <a:srgbClr val="0070C0"/>
              </a:solidFill>
            </a:endParaRPr>
          </a:p>
          <a:p>
            <a:pPr lvl="2"/>
            <a:r>
              <a:rPr lang="kk-KZ" i="1" dirty="0">
                <a:solidFill>
                  <a:srgbClr val="0070C0"/>
                </a:solidFill>
                <a:sym typeface="Symbol"/>
              </a:rPr>
              <a:t></a:t>
            </a:r>
            <a:r>
              <a:rPr lang="kk-KZ" i="1" baseline="30000" dirty="0">
                <a:solidFill>
                  <a:srgbClr val="0070C0"/>
                </a:solidFill>
                <a:sym typeface="Symbol"/>
              </a:rPr>
              <a:t>2</a:t>
            </a:r>
            <a:r>
              <a:rPr lang="en-US" i="1" dirty="0">
                <a:solidFill>
                  <a:srgbClr val="0070C0"/>
                </a:solidFill>
              </a:rPr>
              <a:t>~0</a:t>
            </a:r>
            <a:endParaRPr lang="ru-RU" dirty="0"/>
          </a:p>
          <a:p>
            <a:endParaRPr lang="ru-RU" dirty="0"/>
          </a:p>
          <a:p>
            <a:r>
              <a:rPr lang="en-GB" dirty="0">
                <a:hlinkClick r:id="rId2"/>
              </a:rPr>
              <a:t>https://www.youtube.com/watch?v=qohuXtHAs8Q</a:t>
            </a:r>
            <a:endParaRPr lang="ru-RU" dirty="0">
              <a:hlinkClick r:id="rId2"/>
            </a:endParaRPr>
          </a:p>
          <a:p>
            <a:r>
              <a:rPr lang="lt-LT" dirty="0"/>
              <a:t>https://www.coursera.org/learn/matematicheskiye-metody-v-psikhologii/lecture/zFvcm/vidieo-praktika-4-2-analiz-klassifikatsii-chast-2</a:t>
            </a:r>
            <a:endParaRPr lang="ru-RU" dirty="0"/>
          </a:p>
          <a:p>
            <a:endParaRPr lang="ru-RU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6 фигур Эдварда </a:t>
            </a:r>
            <a:r>
              <a:rPr lang="ru-RU" dirty="0" err="1"/>
              <a:t>Боно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6 фигур мышления Эдварда </a:t>
            </a:r>
            <a:r>
              <a:rPr lang="ru-RU" dirty="0" err="1"/>
              <a:t>Боно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1. Цель. Фигура: треугольник</a:t>
            </a:r>
          </a:p>
          <a:p>
            <a:r>
              <a:rPr lang="ru-RU" dirty="0"/>
              <a:t>2. Точность. Фигура: круг </a:t>
            </a:r>
          </a:p>
          <a:p>
            <a:r>
              <a:rPr lang="ru-RU" dirty="0"/>
              <a:t>3. Точка зрения. Фигура: квадрат </a:t>
            </a:r>
          </a:p>
          <a:p>
            <a:r>
              <a:rPr lang="ru-RU" dirty="0"/>
              <a:t>4. Интерес. Фигура: сердце </a:t>
            </a:r>
          </a:p>
          <a:p>
            <a:r>
              <a:rPr lang="ru-RU" dirty="0"/>
              <a:t>5. Ценность. Фигура: бриллиант  (ромб)</a:t>
            </a:r>
          </a:p>
          <a:p>
            <a:r>
              <a:rPr lang="ru-RU" dirty="0"/>
              <a:t>6. Результат. Фигура: прямоугольник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/>
              <a:t>Вопросы лекции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/>
              <a:t>Эмпирическая интерпретация (</a:t>
            </a:r>
            <a:r>
              <a:rPr lang="ru-RU" dirty="0" err="1"/>
              <a:t>операционализацией</a:t>
            </a:r>
            <a:r>
              <a:rPr lang="ru-RU" dirty="0"/>
              <a:t>)</a:t>
            </a:r>
          </a:p>
          <a:p>
            <a:r>
              <a:rPr lang="ru-RU" dirty="0"/>
              <a:t>Классификация методов статистического вывода</a:t>
            </a:r>
          </a:p>
          <a:p>
            <a:r>
              <a:rPr lang="ru-RU" dirty="0"/>
              <a:t>Методы корреляционного анализа</a:t>
            </a:r>
          </a:p>
          <a:p>
            <a:r>
              <a:rPr lang="ru-RU" dirty="0"/>
              <a:t>Методы анализа номинативных данных</a:t>
            </a:r>
            <a:endParaRPr lang="en-US" dirty="0"/>
          </a:p>
          <a:p>
            <a:pPr lvl="1"/>
            <a:r>
              <a:rPr lang="kk-KZ" dirty="0">
                <a:solidFill>
                  <a:srgbClr val="0070C0"/>
                </a:solidFill>
              </a:rPr>
              <a:t>Критерий </a:t>
            </a:r>
            <a:r>
              <a:rPr lang="kk-KZ" i="1" dirty="0">
                <a:solidFill>
                  <a:srgbClr val="0070C0"/>
                </a:solidFill>
                <a:sym typeface="Symbol"/>
              </a:rPr>
              <a:t></a:t>
            </a:r>
            <a:r>
              <a:rPr lang="kk-KZ" i="1" baseline="30000" dirty="0">
                <a:solidFill>
                  <a:srgbClr val="0070C0"/>
                </a:solidFill>
                <a:sym typeface="Symbol"/>
              </a:rPr>
              <a:t>2</a:t>
            </a:r>
            <a:r>
              <a:rPr lang="en-US" i="1" dirty="0">
                <a:solidFill>
                  <a:srgbClr val="0070C0"/>
                </a:solidFill>
              </a:rPr>
              <a:t>-</a:t>
            </a:r>
            <a:r>
              <a:rPr lang="kk-KZ" i="1" dirty="0">
                <a:solidFill>
                  <a:srgbClr val="0070C0"/>
                </a:solidFill>
              </a:rPr>
              <a:t>Пирсона </a:t>
            </a:r>
            <a:endParaRPr lang="ru-RU" dirty="0">
              <a:solidFill>
                <a:srgbClr val="0070C0"/>
              </a:solidFill>
            </a:endParaRP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59608" y="274638"/>
            <a:ext cx="7498080" cy="868346"/>
          </a:xfrm>
        </p:spPr>
        <p:txBody>
          <a:bodyPr>
            <a:noAutofit/>
          </a:bodyPr>
          <a:lstStyle/>
          <a:p>
            <a:r>
              <a:rPr lang="lt-LT" sz="2400" dirty="0"/>
              <a:t>https://libking.ru/books/sci-/sci-psychology/291435-edvard-de-bono-shest-figur-myshleniya.html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Шесть фигур мышления символизируют шесть разных способов восприятия информации</a:t>
            </a:r>
          </a:p>
          <a:p>
            <a:r>
              <a:rPr lang="ru-RU" dirty="0"/>
              <a:t>Если применять фигуры последовательно и осознанно, а не одновременно (как делаем часто в жизни), то мы избежим ошибок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99456" y="214290"/>
            <a:ext cx="9179914" cy="838446"/>
          </a:xfrm>
        </p:spPr>
        <p:txBody>
          <a:bodyPr>
            <a:normAutofit/>
          </a:bodyPr>
          <a:lstStyle/>
          <a:p>
            <a:r>
              <a:rPr lang="ru-RU" dirty="0"/>
              <a:t>Значение </a:t>
            </a:r>
            <a:r>
              <a:rPr lang="ru-RU" sz="2700" dirty="0"/>
              <a:t>(</a:t>
            </a:r>
            <a:r>
              <a:rPr lang="lt-LT" sz="2700" dirty="0"/>
              <a:t>https://psy.wikireading.ru/113928</a:t>
            </a:r>
            <a:r>
              <a:rPr lang="ru-RU" sz="2700" dirty="0"/>
              <a:t>)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83432" y="1447800"/>
            <a:ext cx="9474256" cy="5410200"/>
          </a:xfrm>
        </p:spPr>
        <p:txBody>
          <a:bodyPr>
            <a:normAutofit fontScale="85000" lnSpcReduction="20000"/>
          </a:bodyPr>
          <a:lstStyle/>
          <a:p>
            <a:r>
              <a:rPr lang="ru-RU" dirty="0"/>
              <a:t>Треугольник похож на стрелку. Он выявляет, насколько информация соответствует вашим целям и задачам.</a:t>
            </a:r>
          </a:p>
          <a:p>
            <a:r>
              <a:rPr lang="ru-RU" dirty="0"/>
              <a:t>Круг похож на лупу. Он со всей доскональностью помогает рассмотреть, насколько точна и достоверна информация, пришла ли она из проверенных источников.</a:t>
            </a:r>
          </a:p>
          <a:p>
            <a:r>
              <a:rPr lang="ru-RU" dirty="0"/>
              <a:t>Квадрат похож на стол переговоров. Он помогает взглянуть на информацию с разных точек зрения и отделить ее от убеждений, аргументов, стереотипов и эмоций.</a:t>
            </a:r>
          </a:p>
          <a:p>
            <a:r>
              <a:rPr lang="ru-RU" dirty="0"/>
              <a:t>Сердечко – эта форма говорит сама за себя: позволяет выявить, как информация затрагивает ваши чувства, является ли для вас интересной и привлекательной, и если да, то почему.</a:t>
            </a:r>
          </a:p>
          <a:p>
            <a:r>
              <a:rPr lang="ru-RU" dirty="0"/>
              <a:t>Ромб похож на стрелку компаса. Эта форма позволяет проверить, как вписывается данная информация в систему ваших ценностей и интересов, не нарушает ли их баланс, и что нового вносит в дело достижения ваших целей.</a:t>
            </a:r>
          </a:p>
          <a:p>
            <a:r>
              <a:rPr lang="ru-RU" dirty="0"/>
              <a:t>Прямоугольник похож на пьедестал. Он помогает вам понять, каких действий требует от вас данная информация, чтобы вы могли прийти к победе.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Домашнее задание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1"/>
          </p:nvPr>
        </p:nvSpPr>
        <p:spPr>
          <a:xfrm>
            <a:off x="1024128" y="1268761"/>
            <a:ext cx="9720073" cy="5040600"/>
          </a:xfrm>
        </p:spPr>
        <p:txBody>
          <a:bodyPr>
            <a:normAutofit fontScale="92500" lnSpcReduction="20000"/>
          </a:bodyPr>
          <a:lstStyle/>
          <a:p>
            <a:r>
              <a:rPr lang="kk-KZ" dirty="0"/>
              <a:t>Из 50 опрошенных по поводу отношения к введению нового закона - 30 были </a:t>
            </a:r>
            <a:r>
              <a:rPr lang="ru-RU" dirty="0"/>
              <a:t>«за», 20 – «против» (выборка репрезентативна).  Можно ли предполагать на основании данного опроса, что в совокупности количество сторонников превышает количество противников нового закона?</a:t>
            </a: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r>
              <a:rPr lang="en-US" dirty="0"/>
              <a:t>H</a:t>
            </a:r>
            <a:r>
              <a:rPr lang="kk-KZ" dirty="0"/>
              <a:t>0: сравниваемые доли равны между собой (эмпирическое распределение соответсвует равномерному)</a:t>
            </a:r>
          </a:p>
          <a:p>
            <a:r>
              <a:rPr lang="kk-KZ" dirty="0">
                <a:sym typeface="Symbol" panose="05050102010706020507" pitchFamily="18" charset="2"/>
              </a:rPr>
              <a:t>=0,05</a:t>
            </a:r>
            <a:endParaRPr lang="ru-RU" dirty="0"/>
          </a:p>
          <a:p>
            <a:endParaRPr lang="ru-RU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66677180"/>
              </p:ext>
            </p:extLst>
          </p:nvPr>
        </p:nvGraphicFramePr>
        <p:xfrm>
          <a:off x="1559496" y="2861961"/>
          <a:ext cx="8127999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93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ru-RU" dirty="0"/>
                        <a:t>Распределение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Эмпирическое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теоретическое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«за»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25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«против»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25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50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972988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Эмпирическая интерпретация  / </a:t>
            </a:r>
            <a:r>
              <a:rPr lang="ru-RU" dirty="0" err="1"/>
              <a:t>Операционализация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609600" y="1219201"/>
            <a:ext cx="11103024" cy="5004179"/>
          </a:xfrm>
        </p:spPr>
        <p:txBody>
          <a:bodyPr>
            <a:normAutofit fontScale="85000" lnSpcReduction="20000"/>
          </a:bodyPr>
          <a:lstStyle/>
          <a:p>
            <a:r>
              <a:rPr lang="ru-RU" dirty="0"/>
              <a:t>Сложные процедуры разработки теоретической части программы исследования, </a:t>
            </a:r>
            <a:r>
              <a:rPr lang="ru-RU" dirty="0" err="1"/>
              <a:t>операционализации</a:t>
            </a:r>
            <a:r>
              <a:rPr lang="ru-RU" dirty="0"/>
              <a:t> понятий: </a:t>
            </a:r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r>
              <a:rPr lang="kk-KZ" b="1" dirty="0"/>
              <a:t>Программа исследования</a:t>
            </a:r>
            <a:r>
              <a:rPr lang="ru-RU" b="1" dirty="0"/>
              <a:t>: </a:t>
            </a:r>
          </a:p>
          <a:p>
            <a:r>
              <a:rPr lang="ru-RU" dirty="0"/>
              <a:t>♦ формулировка проблемы; </a:t>
            </a:r>
          </a:p>
          <a:p>
            <a:r>
              <a:rPr lang="ru-RU" dirty="0"/>
              <a:t>♦ определение цели и задач исследования; </a:t>
            </a:r>
          </a:p>
          <a:p>
            <a:r>
              <a:rPr lang="ru-RU" dirty="0"/>
              <a:t>♦ логический анализ основных понятий; </a:t>
            </a:r>
          </a:p>
          <a:p>
            <a:r>
              <a:rPr lang="ru-RU" dirty="0">
                <a:solidFill>
                  <a:srgbClr val="0070C0"/>
                </a:solidFill>
              </a:rPr>
              <a:t>построение теоретической модели предмета исследования</a:t>
            </a:r>
          </a:p>
          <a:p>
            <a:r>
              <a:rPr lang="ru-RU" dirty="0"/>
              <a:t>♦ выдвижение гипотез и </a:t>
            </a:r>
            <a:r>
              <a:rPr lang="ru-RU" dirty="0" err="1"/>
              <a:t>операционализация</a:t>
            </a:r>
            <a:r>
              <a:rPr lang="ru-RU" dirty="0"/>
              <a:t> понятий; </a:t>
            </a:r>
          </a:p>
          <a:p>
            <a:r>
              <a:rPr lang="ru-RU" dirty="0"/>
              <a:t>♦ определение выборочной совокупности; </a:t>
            </a:r>
          </a:p>
          <a:p>
            <a:r>
              <a:rPr lang="ru-RU" dirty="0"/>
              <a:t>♦ выбор методов и составление инструментария; </a:t>
            </a:r>
          </a:p>
          <a:p>
            <a:r>
              <a:rPr lang="ru-RU" dirty="0"/>
              <a:t>♦ полевое обследование; </a:t>
            </a:r>
          </a:p>
          <a:p>
            <a:r>
              <a:rPr lang="ru-RU" dirty="0"/>
              <a:t>♦ обработка и интерпретация полученных данных; </a:t>
            </a:r>
          </a:p>
          <a:p>
            <a:r>
              <a:rPr lang="ru-RU" dirty="0"/>
              <a:t>♦ выводы и подготовка научного отчета.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5360" y="152400"/>
            <a:ext cx="11521280" cy="990600"/>
          </a:xfrm>
        </p:spPr>
        <p:txBody>
          <a:bodyPr>
            <a:normAutofit fontScale="90000"/>
          </a:bodyPr>
          <a:lstStyle/>
          <a:p>
            <a:r>
              <a:rPr lang="ru-RU" dirty="0"/>
              <a:t>Важное требование к формулировке гипотезы: она должна быть эмпирически проверяемой.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91344" y="1219200"/>
            <a:ext cx="11665296" cy="5638800"/>
          </a:xfrm>
        </p:spPr>
        <p:txBody>
          <a:bodyPr>
            <a:normAutofit lnSpcReduction="10000"/>
          </a:bodyPr>
          <a:lstStyle/>
          <a:p>
            <a:r>
              <a:rPr lang="kk-KZ" dirty="0"/>
              <a:t>Подбор понятий</a:t>
            </a:r>
            <a:r>
              <a:rPr lang="ru-RU" dirty="0"/>
              <a:t>, которые могут быть доступны наблюдению, измерению, регистрации, анализу  называют эмпирической интерпретацией, или </a:t>
            </a:r>
            <a:r>
              <a:rPr lang="ru-RU" dirty="0" err="1"/>
              <a:t>операционализацией</a:t>
            </a:r>
            <a:r>
              <a:rPr lang="ru-RU" dirty="0"/>
              <a:t>.</a:t>
            </a:r>
          </a:p>
          <a:p>
            <a:endParaRPr lang="ru-RU" dirty="0"/>
          </a:p>
          <a:p>
            <a:r>
              <a:rPr lang="ru-RU" dirty="0"/>
              <a:t>Общим понятиям подбирают частные определения, понятия-индикаторы. </a:t>
            </a:r>
          </a:p>
          <a:p>
            <a:endParaRPr lang="ru-RU" dirty="0"/>
          </a:p>
          <a:p>
            <a:r>
              <a:rPr lang="ru-RU" dirty="0"/>
              <a:t>Понятия-индикаторы = понятия, обозначающие регистрируемые признаки</a:t>
            </a:r>
          </a:p>
          <a:p>
            <a:endParaRPr lang="ru-RU" dirty="0"/>
          </a:p>
          <a:p>
            <a:r>
              <a:rPr lang="ru-RU" i="1" dirty="0"/>
              <a:t>Эмпирический индикатор — </a:t>
            </a:r>
            <a:r>
              <a:rPr lang="ru-RU" dirty="0"/>
              <a:t>элемент или характеристика объекта, которые доступны наблюдению и измерению.</a:t>
            </a:r>
          </a:p>
          <a:p>
            <a:endParaRPr lang="ru-RU" dirty="0"/>
          </a:p>
          <a:p>
            <a:r>
              <a:rPr lang="ru-RU" dirty="0"/>
              <a:t>Индикаторы служат эмпирической и </a:t>
            </a:r>
            <a:r>
              <a:rPr lang="ru-RU" dirty="0" err="1"/>
              <a:t>операциональной</a:t>
            </a:r>
            <a:r>
              <a:rPr lang="ru-RU" dirty="0"/>
              <a:t> интерпретации опорных понятий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07368" y="0"/>
            <a:ext cx="11521280" cy="5589240"/>
          </a:xfrm>
        </p:spPr>
        <p:txBody>
          <a:bodyPr/>
          <a:lstStyle/>
          <a:p>
            <a:r>
              <a:rPr lang="ru-RU" dirty="0"/>
              <a:t>Ключевое понятие всегда больше регистрирующих его индикаторов</a:t>
            </a:r>
          </a:p>
          <a:p>
            <a:endParaRPr lang="ru-RU" dirty="0"/>
          </a:p>
          <a:p>
            <a:r>
              <a:rPr lang="ru-RU" dirty="0"/>
              <a:t>Общее (ключевое) понятие дает нам неструктурированное (интуитивное) изображение фрагмента реальности</a:t>
            </a:r>
          </a:p>
          <a:p>
            <a:endParaRPr lang="ru-RU" dirty="0"/>
          </a:p>
          <a:p>
            <a:r>
              <a:rPr lang="ru-RU" dirty="0"/>
              <a:t>На стадии </a:t>
            </a:r>
            <a:r>
              <a:rPr lang="ru-RU" b="1" dirty="0"/>
              <a:t>эмпирической интерпретации </a:t>
            </a:r>
            <a:r>
              <a:rPr lang="ru-RU" dirty="0"/>
              <a:t>главная задача — обеспечить максимально полное описание проблемы исследования в </a:t>
            </a:r>
            <a:r>
              <a:rPr lang="ru-RU" b="1" dirty="0"/>
              <a:t>понятиях-индикаторах</a:t>
            </a:r>
            <a:r>
              <a:rPr lang="ru-RU" dirty="0"/>
              <a:t>, сформировать «вселенную» индикаторов (</a:t>
            </a:r>
            <a:r>
              <a:rPr lang="ru-RU" dirty="0" err="1"/>
              <a:t>Добреньков</a:t>
            </a:r>
            <a:r>
              <a:rPr lang="ru-RU" dirty="0"/>
              <a:t> В.И.).</a:t>
            </a: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2694256907"/>
              </p:ext>
            </p:extLst>
          </p:nvPr>
        </p:nvGraphicFramePr>
        <p:xfrm>
          <a:off x="2495600" y="3861048"/>
          <a:ext cx="8280920" cy="27826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52400"/>
            <a:ext cx="10972800" cy="684312"/>
          </a:xfrm>
        </p:spPr>
        <p:txBody>
          <a:bodyPr>
            <a:normAutofit/>
          </a:bodyPr>
          <a:lstStyle/>
          <a:p>
            <a:r>
              <a:rPr lang="ru-RU" dirty="0"/>
              <a:t>Классификация методов статистического вывода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/>
              <a:t>Приступая к </a:t>
            </a:r>
            <a:r>
              <a:rPr lang="ru-RU" dirty="0" err="1"/>
              <a:t>операционализации</a:t>
            </a:r>
            <a:r>
              <a:rPr lang="ru-RU" dirty="0"/>
              <a:t> гипотезы, исследователь должен представлять к какому методу статистического выводы будут соответствовать  получаемые данные.</a:t>
            </a:r>
          </a:p>
          <a:p>
            <a:endParaRPr lang="ru-RU" dirty="0"/>
          </a:p>
          <a:p>
            <a:endParaRPr lang="ru-RU" dirty="0"/>
          </a:p>
          <a:p>
            <a:r>
              <a:rPr lang="ru-RU" dirty="0"/>
              <a:t>Основания для выбора методов стат.вывода</a:t>
            </a:r>
          </a:p>
          <a:p>
            <a:pPr lvl="1"/>
            <a:r>
              <a:rPr lang="ru-RU" dirty="0"/>
              <a:t>Первое основание – </a:t>
            </a:r>
            <a:r>
              <a:rPr lang="ru-RU" sz="2400" b="1" dirty="0">
                <a:solidFill>
                  <a:srgbClr val="FF0000"/>
                </a:solidFill>
              </a:rPr>
              <a:t>типы шкалы</a:t>
            </a:r>
            <a:r>
              <a:rPr lang="ru-RU" dirty="0"/>
              <a:t>, в которых измерены признаки</a:t>
            </a:r>
          </a:p>
          <a:p>
            <a:pPr lvl="1"/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/>
              <a:t>Методы сравнения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889412001"/>
              </p:ext>
            </p:extLst>
          </p:nvPr>
        </p:nvGraphicFramePr>
        <p:xfrm>
          <a:off x="586719" y="1448780"/>
          <a:ext cx="10837873" cy="3960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4391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164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36802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70946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940280">
                <a:tc>
                  <a:txBody>
                    <a:bodyPr/>
                    <a:lstStyle/>
                    <a:p>
                      <a:r>
                        <a:rPr lang="kk-KZ" dirty="0"/>
                        <a:t>Типы шкал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Х</a:t>
                      </a:r>
                      <a:r>
                        <a:rPr lang="ru-RU" dirty="0"/>
                        <a:t>,</a:t>
                      </a:r>
                      <a:r>
                        <a:rPr lang="en-US" dirty="0"/>
                        <a:t>Y</a:t>
                      </a:r>
                      <a:r>
                        <a:rPr lang="en-US" baseline="0" dirty="0"/>
                        <a:t> – </a:t>
                      </a:r>
                      <a:r>
                        <a:rPr lang="kk-KZ" baseline="0" dirty="0"/>
                        <a:t>количественные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Х</a:t>
                      </a:r>
                      <a:r>
                        <a:rPr lang="ru-RU" dirty="0"/>
                        <a:t>,</a:t>
                      </a:r>
                      <a:r>
                        <a:rPr lang="ru-RU" baseline="0" dirty="0"/>
                        <a:t> </a:t>
                      </a:r>
                      <a:r>
                        <a:rPr lang="en-US" baseline="0" dirty="0"/>
                        <a:t>Y </a:t>
                      </a:r>
                      <a:r>
                        <a:rPr lang="kk-KZ" baseline="0" dirty="0"/>
                        <a:t>качественные </a:t>
                      </a:r>
                      <a:r>
                        <a:rPr lang="ru-RU" baseline="0" dirty="0"/>
                        <a:t>(номинативные)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Х – качественный, </a:t>
                      </a:r>
                      <a:r>
                        <a:rPr lang="en-US" dirty="0"/>
                        <a:t>Y</a:t>
                      </a:r>
                      <a:r>
                        <a:rPr lang="en-US" baseline="0" dirty="0"/>
                        <a:t> </a:t>
                      </a:r>
                      <a:r>
                        <a:rPr lang="ru-RU" baseline="0" dirty="0"/>
                        <a:t>– количественный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22365">
                <a:tc>
                  <a:txBody>
                    <a:bodyPr/>
                    <a:lstStyle/>
                    <a:p>
                      <a:r>
                        <a:rPr lang="kk-KZ" dirty="0"/>
                        <a:t>Задачи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Корреляционный анализ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Анализ номинативных</a:t>
                      </a:r>
                      <a:r>
                        <a:rPr lang="ru-RU" baseline="0" dirty="0"/>
                        <a:t> данных: классификаций, сопряженности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Сравнение</a:t>
                      </a:r>
                      <a:r>
                        <a:rPr lang="ru-RU" baseline="0" dirty="0"/>
                        <a:t> выборок по уровню выраженности признака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97795">
                <a:tc>
                  <a:txBody>
                    <a:bodyPr/>
                    <a:lstStyle/>
                    <a:p>
                      <a:r>
                        <a:rPr lang="kk-KZ" dirty="0"/>
                        <a:t>Методы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i="1" dirty="0">
                          <a:solidFill>
                            <a:srgbClr val="0070C0"/>
                          </a:solidFill>
                        </a:rPr>
                        <a:t>А) </a:t>
                      </a:r>
                      <a:r>
                        <a:rPr lang="en-US" i="1" dirty="0">
                          <a:solidFill>
                            <a:srgbClr val="0070C0"/>
                          </a:solidFill>
                        </a:rPr>
                        <a:t>r-</a:t>
                      </a:r>
                      <a:r>
                        <a:rPr lang="ru-RU" dirty="0">
                          <a:solidFill>
                            <a:srgbClr val="0070C0"/>
                          </a:solidFill>
                        </a:rPr>
                        <a:t>Пирсона,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>
                          <a:solidFill>
                            <a:srgbClr val="0070C0"/>
                          </a:solidFill>
                        </a:rPr>
                        <a:t>Б) </a:t>
                      </a:r>
                      <a:r>
                        <a:rPr lang="en-US" i="1" dirty="0">
                          <a:solidFill>
                            <a:srgbClr val="0070C0"/>
                          </a:solidFill>
                        </a:rPr>
                        <a:t>r-</a:t>
                      </a:r>
                      <a:r>
                        <a:rPr lang="ru-RU" dirty="0" err="1">
                          <a:solidFill>
                            <a:srgbClr val="0070C0"/>
                          </a:solidFill>
                        </a:rPr>
                        <a:t>Спирмана</a:t>
                      </a:r>
                      <a:r>
                        <a:rPr lang="ru-RU" dirty="0">
                          <a:solidFill>
                            <a:srgbClr val="0070C0"/>
                          </a:solidFill>
                        </a:rPr>
                        <a:t>,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>
                          <a:sym typeface="Symbol"/>
                        </a:rPr>
                        <a:t>-</a:t>
                      </a:r>
                      <a:r>
                        <a:rPr lang="ru-RU" dirty="0" err="1">
                          <a:sym typeface="Symbol"/>
                        </a:rPr>
                        <a:t>Кендала</a:t>
                      </a:r>
                      <a:r>
                        <a:rPr lang="ru-RU" dirty="0">
                          <a:sym typeface="Symbol"/>
                        </a:rPr>
                        <a:t> (для ранговых Х и </a:t>
                      </a:r>
                      <a:r>
                        <a:rPr lang="en-US" dirty="0">
                          <a:sym typeface="Symbol"/>
                        </a:rPr>
                        <a:t>Y</a:t>
                      </a:r>
                      <a:r>
                        <a:rPr lang="ru-RU" dirty="0">
                          <a:sym typeface="Symbol"/>
                        </a:rPr>
                        <a:t>)</a:t>
                      </a:r>
                      <a:endParaRPr lang="ru-RU" dirty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dirty="0"/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rgbClr val="0070C0"/>
                          </a:solidFill>
                        </a:rPr>
                        <a:t>Критерий </a:t>
                      </a:r>
                      <a:r>
                        <a:rPr lang="kk-KZ" i="1" dirty="0">
                          <a:solidFill>
                            <a:srgbClr val="0070C0"/>
                          </a:solidFill>
                          <a:sym typeface="Symbol"/>
                        </a:rPr>
                        <a:t></a:t>
                      </a:r>
                      <a:r>
                        <a:rPr lang="kk-KZ" i="1" baseline="30000" dirty="0">
                          <a:solidFill>
                            <a:srgbClr val="0070C0"/>
                          </a:solidFill>
                          <a:sym typeface="Symbol"/>
                        </a:rPr>
                        <a:t>2</a:t>
                      </a:r>
                      <a:r>
                        <a:rPr lang="en-US" i="1" dirty="0">
                          <a:solidFill>
                            <a:srgbClr val="0070C0"/>
                          </a:solidFill>
                        </a:rPr>
                        <a:t>-</a:t>
                      </a:r>
                      <a:r>
                        <a:rPr lang="kk-KZ" i="1" dirty="0">
                          <a:solidFill>
                            <a:srgbClr val="0070C0"/>
                          </a:solidFill>
                        </a:rPr>
                        <a:t>Пирсона</a:t>
                      </a:r>
                      <a:r>
                        <a:rPr lang="kk-KZ" i="1" baseline="0" dirty="0">
                          <a:solidFill>
                            <a:srgbClr val="0070C0"/>
                          </a:solidFill>
                        </a:rPr>
                        <a:t> </a:t>
                      </a:r>
                      <a:r>
                        <a:rPr lang="kk-KZ" i="1" baseline="0" dirty="0"/>
                        <a:t>(для классификаций и таблиц сопряженности) и др.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См. далее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k-KZ" dirty="0"/>
              <a:t>Методы сравнения </a:t>
            </a:r>
            <a:r>
              <a:rPr lang="ru-RU" dirty="0"/>
              <a:t>(Х – качественный, </a:t>
            </a:r>
            <a:r>
              <a:rPr lang="en-US" dirty="0"/>
              <a:t>Y </a:t>
            </a:r>
            <a:r>
              <a:rPr lang="ru-RU" dirty="0"/>
              <a:t>– количественный)</a:t>
            </a: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599006396"/>
              </p:ext>
            </p:extLst>
          </p:nvPr>
        </p:nvGraphicFramePr>
        <p:xfrm>
          <a:off x="1055440" y="1988840"/>
          <a:ext cx="10009111" cy="3860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914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072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6818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6818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6818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66818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r>
                        <a:rPr lang="ru-RU" dirty="0"/>
                        <a:t>Количество выборок Х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ru-RU" dirty="0"/>
                        <a:t>Две выборки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ru-RU" dirty="0"/>
                        <a:t>Больше двух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 gridSpan="2">
                  <a:txBody>
                    <a:bodyPr/>
                    <a:lstStyle/>
                    <a:p>
                      <a:r>
                        <a:rPr lang="ru-RU" dirty="0"/>
                        <a:t>Зависимость выборок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Независимые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Зависимые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Независимые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Зависимые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 rowSpan="4">
                  <a:txBody>
                    <a:bodyPr/>
                    <a:lstStyle/>
                    <a:p>
                      <a:r>
                        <a:rPr lang="ru-RU" dirty="0"/>
                        <a:t>Признак </a:t>
                      </a:r>
                      <a:r>
                        <a:rPr lang="en-US" dirty="0"/>
                        <a:t>Y</a:t>
                      </a:r>
                      <a:endParaRPr lang="ru-RU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ru-RU" dirty="0"/>
                        <a:t>метрический</a:t>
                      </a:r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r>
                        <a:rPr lang="kk-KZ" dirty="0"/>
                        <a:t>Параметрические</a:t>
                      </a:r>
                      <a:r>
                        <a:rPr lang="kk-KZ" baseline="0" dirty="0"/>
                        <a:t> методы сравнения</a:t>
                      </a:r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0070C0"/>
                          </a:solidFill>
                        </a:rPr>
                        <a:t>t-C</a:t>
                      </a:r>
                      <a:r>
                        <a:rPr lang="kk-KZ" dirty="0">
                          <a:solidFill>
                            <a:srgbClr val="0070C0"/>
                          </a:solidFill>
                        </a:rPr>
                        <a:t>тьюдента</a:t>
                      </a:r>
                      <a:r>
                        <a:rPr lang="kk-KZ" baseline="0" dirty="0">
                          <a:solidFill>
                            <a:srgbClr val="0070C0"/>
                          </a:solidFill>
                        </a:rPr>
                        <a:t> для независимых выборок</a:t>
                      </a:r>
                      <a:endParaRPr lang="ru-RU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rgbClr val="0070C0"/>
                          </a:solidFill>
                        </a:rPr>
                        <a:t>t-C</a:t>
                      </a:r>
                      <a:r>
                        <a:rPr lang="kk-KZ" dirty="0">
                          <a:solidFill>
                            <a:srgbClr val="0070C0"/>
                          </a:solidFill>
                        </a:rPr>
                        <a:t>тьюдента</a:t>
                      </a:r>
                      <a:r>
                        <a:rPr lang="kk-KZ" baseline="0" dirty="0">
                          <a:solidFill>
                            <a:srgbClr val="0070C0"/>
                          </a:solidFill>
                        </a:rPr>
                        <a:t> для зависимых выборок</a:t>
                      </a:r>
                      <a:endParaRPr lang="ru-RU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/>
                        <a:t>Дисп.анализ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/>
                        <a:t>Дисп.анализ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kk-KZ" dirty="0"/>
                        <a:t>ранговый</a:t>
                      </a:r>
                      <a:endParaRPr lang="ru-RU" dirty="0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r>
                        <a:rPr lang="kk-KZ" dirty="0"/>
                        <a:t>Непараметрические методы сравнения</a:t>
                      </a:r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0070C0"/>
                          </a:solidFill>
                        </a:rPr>
                        <a:t>U-</a:t>
                      </a:r>
                      <a:r>
                        <a:rPr lang="kk-KZ" dirty="0">
                          <a:solidFill>
                            <a:srgbClr val="0070C0"/>
                          </a:solidFill>
                        </a:rPr>
                        <a:t>Манна-Уитни</a:t>
                      </a:r>
                      <a:r>
                        <a:rPr lang="ru-RU" dirty="0">
                          <a:solidFill>
                            <a:schemeClr val="tx1"/>
                          </a:solidFill>
                        </a:rPr>
                        <a:t>,</a:t>
                      </a:r>
                      <a:r>
                        <a:rPr lang="ru-RU" baseline="0" dirty="0">
                          <a:solidFill>
                            <a:schemeClr val="tx1"/>
                          </a:solidFill>
                        </a:rPr>
                        <a:t> критерий серий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>
                          <a:solidFill>
                            <a:srgbClr val="0070C0"/>
                          </a:solidFill>
                        </a:rPr>
                        <a:t>Т-Вилкоксона</a:t>
                      </a:r>
                      <a:r>
                        <a:rPr lang="kk-KZ" dirty="0">
                          <a:solidFill>
                            <a:schemeClr val="tx1"/>
                          </a:solidFill>
                        </a:rPr>
                        <a:t>, критерий знаков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>
                          <a:solidFill>
                            <a:srgbClr val="0070C0"/>
                          </a:solidFill>
                        </a:rPr>
                        <a:t>Н-Краскала-Уоллеса</a:t>
                      </a:r>
                      <a:endParaRPr lang="ru-RU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i="1" dirty="0">
                          <a:solidFill>
                            <a:srgbClr val="0070C0"/>
                          </a:solidFill>
                          <a:sym typeface="Symbol"/>
                        </a:rPr>
                        <a:t></a:t>
                      </a:r>
                      <a:r>
                        <a:rPr lang="kk-KZ" i="1" baseline="30000" dirty="0">
                          <a:solidFill>
                            <a:srgbClr val="0070C0"/>
                          </a:solidFill>
                          <a:sym typeface="Symbol"/>
                        </a:rPr>
                        <a:t>2</a:t>
                      </a:r>
                      <a:r>
                        <a:rPr lang="en-US" i="1" dirty="0">
                          <a:solidFill>
                            <a:srgbClr val="0070C0"/>
                          </a:solidFill>
                        </a:rPr>
                        <a:t>-</a:t>
                      </a:r>
                      <a:r>
                        <a:rPr lang="ru-RU" i="1" dirty="0">
                          <a:solidFill>
                            <a:srgbClr val="0070C0"/>
                          </a:solidFill>
                        </a:rPr>
                        <a:t>Фридмана</a:t>
                      </a:r>
                      <a:endParaRPr lang="ru-RU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чальная">
  <a:themeElements>
    <a:clrScheme name="Начальная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Начальная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Начальная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1022</TotalTime>
  <Words>2450</Words>
  <Application>Microsoft Office PowerPoint</Application>
  <PresentationFormat>Широкоэкранный</PresentationFormat>
  <Paragraphs>613</Paragraphs>
  <Slides>32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43" baseType="lpstr">
      <vt:lpstr>Arial</vt:lpstr>
      <vt:lpstr>Bookman Old Style</vt:lpstr>
      <vt:lpstr>Calibri</vt:lpstr>
      <vt:lpstr>Cambria</vt:lpstr>
      <vt:lpstr>Cambria Math</vt:lpstr>
      <vt:lpstr>Gill Sans MT</vt:lpstr>
      <vt:lpstr>Symbol</vt:lpstr>
      <vt:lpstr>Times New Roman</vt:lpstr>
      <vt:lpstr>Wingdings</vt:lpstr>
      <vt:lpstr>Wingdings 3</vt:lpstr>
      <vt:lpstr>Начальная</vt:lpstr>
      <vt:lpstr>Лекция 8. Выбор метода статистического вывода</vt:lpstr>
      <vt:lpstr>Литература</vt:lpstr>
      <vt:lpstr>Вопросы лекции</vt:lpstr>
      <vt:lpstr>Эмпирическая интерпретация  / Операционализация</vt:lpstr>
      <vt:lpstr>Важное требование к формулировке гипотезы: она должна быть эмпирически проверяемой.</vt:lpstr>
      <vt:lpstr>Презентация PowerPoint</vt:lpstr>
      <vt:lpstr>Классификация методов статистического вывода</vt:lpstr>
      <vt:lpstr>Методы сравнения</vt:lpstr>
      <vt:lpstr>Методы сравнения (Х – качественный, Y – количественный)</vt:lpstr>
      <vt:lpstr>Презентация PowerPoint</vt:lpstr>
      <vt:lpstr>Презентация PowerPoint</vt:lpstr>
      <vt:lpstr>Методы корреляционного анализа</vt:lpstr>
      <vt:lpstr>Методы анализа номинативных данных</vt:lpstr>
      <vt:lpstr>Методы анализа номинативных данных</vt:lpstr>
      <vt:lpstr>Презентация PowerPoint</vt:lpstr>
      <vt:lpstr>Методы анализа номинативных данных</vt:lpstr>
      <vt:lpstr>Методы анализа номинативных данных</vt:lpstr>
      <vt:lpstr>Анализ классификаций данных</vt:lpstr>
      <vt:lpstr>Таблица частот</vt:lpstr>
      <vt:lpstr>1/8 - доля</vt:lpstr>
      <vt:lpstr>df = k-1 df=4 2эмп = 2,9333 2кр = 9,488 р=0,05 (=0,05)  Если 2&lt; 2кр , то гипотеза Н0  принимается Нет различия между эмпирическим и теор. распределением </vt:lpstr>
      <vt:lpstr>Анализ сопряженности, 2 градации</vt:lpstr>
      <vt:lpstr>Анализ таблиц сопряженности</vt:lpstr>
      <vt:lpstr>Для данной задачи использовать формулу для двух распределений</vt:lpstr>
      <vt:lpstr>Подсчет</vt:lpstr>
      <vt:lpstr>Методы анализа номинативных данных</vt:lpstr>
      <vt:lpstr>Анализ таблиц сопряженности</vt:lpstr>
      <vt:lpstr>6 фигур Эдварда Боно</vt:lpstr>
      <vt:lpstr>6 фигур мышления Эдварда Боно</vt:lpstr>
      <vt:lpstr>https://libking.ru/books/sci-/sci-psychology/291435-edvard-de-bono-shest-figur-myshleniya.html</vt:lpstr>
      <vt:lpstr>Значение (https://psy.wikireading.ru/113928)</vt:lpstr>
      <vt:lpstr>Домашнее задание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ЛЗ. Выбор метода статистического вывода</dc:title>
  <dc:creator>Пользователь Windows</dc:creator>
  <cp:lastModifiedBy>Мынбаева Айгерим</cp:lastModifiedBy>
  <cp:revision>57</cp:revision>
  <cp:lastPrinted>2025-10-29T14:21:40Z</cp:lastPrinted>
  <dcterms:created xsi:type="dcterms:W3CDTF">2020-11-10T08:35:31Z</dcterms:created>
  <dcterms:modified xsi:type="dcterms:W3CDTF">2025-10-29T15:51:10Z</dcterms:modified>
</cp:coreProperties>
</file>